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256" r:id="rId3"/>
    <p:sldId id="481" r:id="rId5"/>
    <p:sldId id="540" r:id="rId6"/>
    <p:sldId id="541" r:id="rId7"/>
    <p:sldId id="315" r:id="rId8"/>
    <p:sldId id="304" r:id="rId9"/>
    <p:sldId id="602" r:id="rId10"/>
    <p:sldId id="670" r:id="rId11"/>
    <p:sldId id="372" r:id="rId12"/>
    <p:sldId id="666" r:id="rId13"/>
    <p:sldId id="667" r:id="rId14"/>
    <p:sldId id="669" r:id="rId15"/>
    <p:sldId id="668" r:id="rId16"/>
    <p:sldId id="599" r:id="rId17"/>
    <p:sldId id="452" r:id="rId18"/>
    <p:sldId id="412" r:id="rId19"/>
    <p:sldId id="437" r:id="rId20"/>
    <p:sldId id="665" r:id="rId21"/>
    <p:sldId id="601" r:id="rId22"/>
    <p:sldId id="642" r:id="rId23"/>
    <p:sldId id="431" r:id="rId24"/>
    <p:sldId id="686" r:id="rId25"/>
    <p:sldId id="687" r:id="rId26"/>
    <p:sldId id="688" r:id="rId27"/>
    <p:sldId id="689" r:id="rId28"/>
    <p:sldId id="643" r:id="rId29"/>
    <p:sldId id="644" r:id="rId30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6FF"/>
    <a:srgbClr val="DB5150"/>
    <a:srgbClr val="3D3A39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0" autoAdjust="0"/>
    <p:restoredTop sz="94660" autoAdjust="0"/>
  </p:normalViewPr>
  <p:slideViewPr>
    <p:cSldViewPr>
      <p:cViewPr>
        <p:scale>
          <a:sx n="125" d="100"/>
          <a:sy n="125" d="100"/>
        </p:scale>
        <p:origin x="1494" y="870"/>
      </p:cViewPr>
      <p:guideLst>
        <p:guide orient="horz" pos="2156"/>
        <p:guide pos="3883"/>
      </p:guideLst>
    </p:cSldViewPr>
  </p:slideViewPr>
  <p:outlineViewPr>
    <p:cViewPr>
      <p:scale>
        <a:sx n="33" d="100"/>
        <a:sy n="33" d="100"/>
      </p:scale>
      <p:origin x="0" y="-11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372" y="10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BC803-7D80-40ED-AFB9-C7C1BCF83C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A7DF3-FE76-4671-8755-15E2B16FB4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E52F8-D714-4CDD-BF33-F8F7FFFD7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png"/><Relationship Id="rId6" Type="http://schemas.microsoft.com/office/2007/relationships/hdphoto" Target="../media/image4.wdp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9.png"/><Relationship Id="rId6" Type="http://schemas.microsoft.com/office/2007/relationships/hdphoto" Target="../media/image4.wdp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.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内容+副标题-无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3" name="矩形 22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3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2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84810" y="627172"/>
            <a:ext cx="9359266" cy="400110"/>
          </a:xfrm>
        </p:spPr>
        <p:txBody>
          <a:bodyPr wrap="square" anchor="ctr" anchorCtr="0">
            <a:spAutoFit/>
          </a:bodyPr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编辑副标题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强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背景图案&#10;&#10;描述已自动生成"/>
          <p:cNvPicPr>
            <a:picLocks noChangeAspect="1"/>
          </p:cNvPicPr>
          <p:nvPr/>
        </p:nvPicPr>
        <p:blipFill>
          <a:blip r:embed="rId2" cstate="screen">
            <a:alphaModFix amt="85000"/>
          </a:blip>
          <a:stretch>
            <a:fillRect/>
          </a:stretch>
        </p:blipFill>
        <p:spPr>
          <a:xfrm>
            <a:off x="188594" y="0"/>
            <a:ext cx="6108927" cy="6858000"/>
          </a:xfrm>
          <a:prstGeom prst="rect">
            <a:avLst/>
          </a:prstGeom>
        </p:spPr>
      </p:pic>
      <p:pic>
        <p:nvPicPr>
          <p:cNvPr id="7" name="Picture 7" descr="PPT-3-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占位符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910" y="2170937"/>
            <a:ext cx="2239369" cy="2239369"/>
          </a:xfrm>
          <a:prstGeom prst="rect">
            <a:avLst/>
          </a:prstGeom>
        </p:spPr>
      </p:pic>
      <p:pic>
        <p:nvPicPr>
          <p:cNvPr id="14" name="图片 13" descr="资源 2@2x-81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15" name="图片 14" descr="徽标&#10;&#10;低可信度描述已自动生成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7524754" y="2829601"/>
            <a:ext cx="3924295" cy="666074"/>
          </a:xfrm>
        </p:spPr>
        <p:txBody>
          <a:bodyPr anchor="b" anchorCtr="0"/>
          <a:lstStyle>
            <a:lvl1pPr algn="l">
              <a:defRPr lang="zh-CN" altLang="en-US" sz="3600" b="1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7560483" y="3519846"/>
            <a:ext cx="3888565" cy="374458"/>
          </a:xfrm>
        </p:spPr>
        <p:txBody>
          <a:bodyPr anchor="t" anchorCtr="0"/>
          <a:lstStyle>
            <a:lvl1pPr marL="0" indent="0" algn="l"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 hasCustomPrompt="1"/>
          </p:nvPr>
        </p:nvSpPr>
        <p:spPr>
          <a:xfrm>
            <a:off x="2153910" y="2170937"/>
            <a:ext cx="2237115" cy="22470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zh-CN" altLang="en-US" dirty="0" smtClean="0"/>
              <a:t>点击图片符号替换图片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32" name="矩形 31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24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封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1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838198" y="1"/>
            <a:ext cx="11353802" cy="6857999"/>
          </a:xfrm>
          <a:custGeom>
            <a:avLst/>
            <a:gdLst>
              <a:gd name="connsiteX0" fmla="*/ 74218 w 11353802"/>
              <a:gd name="connsiteY0" fmla="*/ 0 h 6857999"/>
              <a:gd name="connsiteX1" fmla="*/ 11353802 w 11353802"/>
              <a:gd name="connsiteY1" fmla="*/ 0 h 6857999"/>
              <a:gd name="connsiteX2" fmla="*/ 11353802 w 11353802"/>
              <a:gd name="connsiteY2" fmla="*/ 6857999 h 6857999"/>
              <a:gd name="connsiteX3" fmla="*/ 2532428 w 11353802"/>
              <a:gd name="connsiteY3" fmla="*/ 6857999 h 6857999"/>
              <a:gd name="connsiteX4" fmla="*/ 2309453 w 11353802"/>
              <a:gd name="connsiteY4" fmla="*/ 6645412 h 6857999"/>
              <a:gd name="connsiteX5" fmla="*/ 0 w 11353802"/>
              <a:gd name="connsiteY5" fmla="*/ 1069897 h 6857999"/>
              <a:gd name="connsiteX6" fmla="*/ 40709 w 11353802"/>
              <a:gd name="connsiteY6" fmla="*/ 26370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02" h="6857999">
                <a:moveTo>
                  <a:pt x="74218" y="0"/>
                </a:moveTo>
                <a:lnTo>
                  <a:pt x="11353802" y="0"/>
                </a:lnTo>
                <a:lnTo>
                  <a:pt x="11353802" y="6857999"/>
                </a:lnTo>
                <a:lnTo>
                  <a:pt x="2532428" y="6857999"/>
                </a:lnTo>
                <a:lnTo>
                  <a:pt x="2309453" y="6645412"/>
                </a:lnTo>
                <a:cubicBezTo>
                  <a:pt x="882555" y="5218514"/>
                  <a:pt x="0" y="3247272"/>
                  <a:pt x="0" y="1069897"/>
                </a:cubicBezTo>
                <a:cubicBezTo>
                  <a:pt x="0" y="797726"/>
                  <a:pt x="13790" y="528775"/>
                  <a:pt x="40709" y="263705"/>
                </a:cubicBezTo>
                <a:close/>
              </a:path>
            </a:pathLst>
          </a:custGeom>
          <a:solidFill>
            <a:schemeClr val="bg1">
              <a:lumMod val="95000"/>
              <a:alpha val="0"/>
            </a:schemeClr>
          </a:solidFill>
        </p:spPr>
      </p:pic>
      <p:sp>
        <p:nvSpPr>
          <p:cNvPr id="7" name="Freeform: Shape 7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 flipH="1" flipV="1">
            <a:off x="838198" y="0"/>
            <a:ext cx="11371033" cy="6858000"/>
          </a:xfrm>
          <a:custGeom>
            <a:avLst/>
            <a:gdLst>
              <a:gd name="connsiteX0" fmla="*/ 0 w 11353802"/>
              <a:gd name="connsiteY0" fmla="*/ 0 h 6857999"/>
              <a:gd name="connsiteX1" fmla="*/ 8821374 w 11353802"/>
              <a:gd name="connsiteY1" fmla="*/ 0 h 6857999"/>
              <a:gd name="connsiteX2" fmla="*/ 9044349 w 11353802"/>
              <a:gd name="connsiteY2" fmla="*/ 212587 h 6857999"/>
              <a:gd name="connsiteX3" fmla="*/ 11353802 w 11353802"/>
              <a:gd name="connsiteY3" fmla="*/ 5788102 h 6857999"/>
              <a:gd name="connsiteX4" fmla="*/ 11313093 w 11353802"/>
              <a:gd name="connsiteY4" fmla="*/ 6594294 h 6857999"/>
              <a:gd name="connsiteX5" fmla="*/ 11279584 w 11353802"/>
              <a:gd name="connsiteY5" fmla="*/ 6857999 h 6857999"/>
              <a:gd name="connsiteX6" fmla="*/ 0 w 1135380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02" h="6857999">
                <a:moveTo>
                  <a:pt x="0" y="0"/>
                </a:moveTo>
                <a:lnTo>
                  <a:pt x="8821374" y="0"/>
                </a:lnTo>
                <a:lnTo>
                  <a:pt x="9044349" y="212587"/>
                </a:lnTo>
                <a:cubicBezTo>
                  <a:pt x="10471247" y="1639485"/>
                  <a:pt x="11353802" y="3610727"/>
                  <a:pt x="11353802" y="5788102"/>
                </a:cubicBezTo>
                <a:cubicBezTo>
                  <a:pt x="11353802" y="6060273"/>
                  <a:pt x="11340012" y="6329224"/>
                  <a:pt x="11313093" y="6594294"/>
                </a:cubicBezTo>
                <a:lnTo>
                  <a:pt x="11279584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100000">
                <a:srgbClr val="C11B2B">
                  <a:alpha val="0"/>
                </a:srgbClr>
              </a:gs>
              <a:gs pos="12000">
                <a:srgbClr val="BD1829">
                  <a:alpha val="77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/>
          </a:p>
        </p:txBody>
      </p:sp>
      <p:grpSp>
        <p:nvGrpSpPr>
          <p:cNvPr id="8" name="Group 1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GrpSpPr/>
          <p:nvPr/>
        </p:nvGrpSpPr>
        <p:grpSpPr>
          <a:xfrm>
            <a:off x="7686675" y="1522508"/>
            <a:ext cx="3626710" cy="3810837"/>
            <a:chOff x="6096000" y="1038950"/>
            <a:chExt cx="3624666" cy="3808689"/>
          </a:xfrm>
          <a:solidFill>
            <a:schemeClr val="bg1">
              <a:alpha val="50000"/>
            </a:schemeClr>
          </a:solidFill>
        </p:grpSpPr>
        <p:sp>
          <p:nvSpPr>
            <p:cNvPr id="9" name="Half Frame 16"/>
            <p:cNvSpPr/>
            <p:nvPr/>
          </p:nvSpPr>
          <p:spPr>
            <a:xfrm>
              <a:off x="6096000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0" name="Half Frame 17"/>
            <p:cNvSpPr/>
            <p:nvPr/>
          </p:nvSpPr>
          <p:spPr>
            <a:xfrm flipV="1">
              <a:off x="6096000" y="4573051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Half Frame 18"/>
            <p:cNvSpPr/>
            <p:nvPr/>
          </p:nvSpPr>
          <p:spPr>
            <a:xfrm flipH="1">
              <a:off x="9446078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Half Frame 19"/>
            <p:cNvSpPr/>
            <p:nvPr/>
          </p:nvSpPr>
          <p:spPr>
            <a:xfrm flipH="1" flipV="1">
              <a:off x="9446078" y="4573051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63960" y="6170296"/>
            <a:ext cx="1899362" cy="510559"/>
            <a:chOff x="363960" y="6170296"/>
            <a:chExt cx="1899362" cy="510559"/>
          </a:xfrm>
        </p:grpSpPr>
        <p:pic>
          <p:nvPicPr>
            <p:cNvPr id="13" name="图片 12" descr="资源 2@2x-81"/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30000" detail="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6405" y="6170296"/>
              <a:ext cx="1550035" cy="241935"/>
            </a:xfrm>
            <a:prstGeom prst="rect">
              <a:avLst/>
            </a:prstGeom>
          </p:spPr>
        </p:pic>
        <p:pic>
          <p:nvPicPr>
            <p:cNvPr id="14" name="图片 13" descr="徽标&#10;&#10;低可信度描述已自动生成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363960" y="6412231"/>
              <a:ext cx="1899362" cy="268624"/>
            </a:xfrm>
            <a:prstGeom prst="rect">
              <a:avLst/>
            </a:prstGeom>
          </p:spPr>
        </p:pic>
      </p:grpSp>
      <p:pic>
        <p:nvPicPr>
          <p:cNvPr id="15" name="图片 14" descr="文本&#10;&#10;描述已自动生成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7686675" y="1474883"/>
            <a:ext cx="3987377" cy="4209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封首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3"/>
          <p:cNvSpPr>
            <a:spLocks noGrp="1"/>
          </p:cNvSpPr>
          <p:nvPr/>
        </p:nvSpPr>
        <p:spPr>
          <a:xfrm>
            <a:off x="11113770" y="6512560"/>
            <a:ext cx="772795" cy="28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佑驾创新</a:t>
            </a:r>
            <a:endParaRPr lang="zh-CN" altLang="en-US" dirty="0">
              <a:solidFill>
                <a:schemeClr val="bg1">
                  <a:lumMod val="75000"/>
                </a:schemeClr>
              </a:solidFill>
              <a:effectLst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66350" y="254000"/>
            <a:ext cx="19392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让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汽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车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感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知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世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界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12" name="图片占位符 5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 flipH="1">
            <a:off x="6810102" y="2"/>
            <a:ext cx="5381897" cy="6857999"/>
          </a:xfrm>
          <a:custGeom>
            <a:avLst/>
            <a:gdLst>
              <a:gd name="connsiteX0" fmla="*/ 0 w 11353802"/>
              <a:gd name="connsiteY0" fmla="*/ 0 h 6857999"/>
              <a:gd name="connsiteX1" fmla="*/ 8821374 w 11353802"/>
              <a:gd name="connsiteY1" fmla="*/ 0 h 6857999"/>
              <a:gd name="connsiteX2" fmla="*/ 9044349 w 11353802"/>
              <a:gd name="connsiteY2" fmla="*/ 212587 h 6857999"/>
              <a:gd name="connsiteX3" fmla="*/ 11353802 w 11353802"/>
              <a:gd name="connsiteY3" fmla="*/ 5788102 h 6857999"/>
              <a:gd name="connsiteX4" fmla="*/ 11313093 w 11353802"/>
              <a:gd name="connsiteY4" fmla="*/ 6594294 h 6857999"/>
              <a:gd name="connsiteX5" fmla="*/ 11279584 w 11353802"/>
              <a:gd name="connsiteY5" fmla="*/ 6857999 h 6857999"/>
              <a:gd name="connsiteX6" fmla="*/ 0 w 1135380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02" h="6857999">
                <a:moveTo>
                  <a:pt x="0" y="0"/>
                </a:moveTo>
                <a:lnTo>
                  <a:pt x="8821374" y="0"/>
                </a:lnTo>
                <a:lnTo>
                  <a:pt x="9044349" y="212587"/>
                </a:lnTo>
                <a:cubicBezTo>
                  <a:pt x="10471247" y="1639485"/>
                  <a:pt x="11353802" y="3610727"/>
                  <a:pt x="11353802" y="5788102"/>
                </a:cubicBezTo>
                <a:cubicBezTo>
                  <a:pt x="11353802" y="6060273"/>
                  <a:pt x="11340012" y="6329224"/>
                  <a:pt x="11313093" y="6594294"/>
                </a:cubicBezTo>
                <a:lnTo>
                  <a:pt x="1127958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  <a:alpha val="0"/>
            </a:schemeClr>
          </a:solidFill>
        </p:spPr>
      </p:pic>
      <p:sp>
        <p:nvSpPr>
          <p:cNvPr id="13" name="Freeform: Shape 7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 flipH="1">
            <a:off x="6810103" y="1"/>
            <a:ext cx="5399128" cy="6857999"/>
          </a:xfrm>
          <a:custGeom>
            <a:avLst/>
            <a:gdLst>
              <a:gd name="connsiteX0" fmla="*/ 0 w 11353802"/>
              <a:gd name="connsiteY0" fmla="*/ 0 h 6857999"/>
              <a:gd name="connsiteX1" fmla="*/ 8821374 w 11353802"/>
              <a:gd name="connsiteY1" fmla="*/ 0 h 6857999"/>
              <a:gd name="connsiteX2" fmla="*/ 9044349 w 11353802"/>
              <a:gd name="connsiteY2" fmla="*/ 212587 h 6857999"/>
              <a:gd name="connsiteX3" fmla="*/ 11353802 w 11353802"/>
              <a:gd name="connsiteY3" fmla="*/ 5788102 h 6857999"/>
              <a:gd name="connsiteX4" fmla="*/ 11313093 w 11353802"/>
              <a:gd name="connsiteY4" fmla="*/ 6594294 h 6857999"/>
              <a:gd name="connsiteX5" fmla="*/ 11279584 w 11353802"/>
              <a:gd name="connsiteY5" fmla="*/ 6857999 h 6857999"/>
              <a:gd name="connsiteX6" fmla="*/ 0 w 1135380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02" h="6857999">
                <a:moveTo>
                  <a:pt x="0" y="0"/>
                </a:moveTo>
                <a:lnTo>
                  <a:pt x="8821374" y="0"/>
                </a:lnTo>
                <a:lnTo>
                  <a:pt x="9044349" y="212587"/>
                </a:lnTo>
                <a:cubicBezTo>
                  <a:pt x="10471247" y="1639485"/>
                  <a:pt x="11353802" y="3610727"/>
                  <a:pt x="11353802" y="5788102"/>
                </a:cubicBezTo>
                <a:cubicBezTo>
                  <a:pt x="11353802" y="6060273"/>
                  <a:pt x="11340012" y="6329224"/>
                  <a:pt x="11313093" y="6594294"/>
                </a:cubicBezTo>
                <a:lnTo>
                  <a:pt x="11279584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100000">
                <a:srgbClr val="C11B2B">
                  <a:alpha val="0"/>
                </a:srgbClr>
              </a:gs>
              <a:gs pos="12000">
                <a:srgbClr val="BD1829">
                  <a:alpha val="6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/>
          </a:p>
        </p:txBody>
      </p:sp>
      <p:grpSp>
        <p:nvGrpSpPr>
          <p:cNvPr id="14" name="Group 1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GrpSpPr/>
          <p:nvPr/>
        </p:nvGrpSpPr>
        <p:grpSpPr>
          <a:xfrm>
            <a:off x="7686675" y="1522508"/>
            <a:ext cx="3626710" cy="3810837"/>
            <a:chOff x="6096000" y="1038950"/>
            <a:chExt cx="3624666" cy="3808689"/>
          </a:xfrm>
          <a:solidFill>
            <a:schemeClr val="bg1">
              <a:alpha val="50000"/>
            </a:schemeClr>
          </a:solidFill>
        </p:grpSpPr>
        <p:sp>
          <p:nvSpPr>
            <p:cNvPr id="15" name="Half Frame 16"/>
            <p:cNvSpPr/>
            <p:nvPr/>
          </p:nvSpPr>
          <p:spPr>
            <a:xfrm>
              <a:off x="6096000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Half Frame 17"/>
            <p:cNvSpPr/>
            <p:nvPr/>
          </p:nvSpPr>
          <p:spPr>
            <a:xfrm flipV="1">
              <a:off x="6096000" y="4573051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Half Frame 18"/>
            <p:cNvSpPr/>
            <p:nvPr/>
          </p:nvSpPr>
          <p:spPr>
            <a:xfrm flipH="1">
              <a:off x="9446078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Half Frame 19"/>
            <p:cNvSpPr/>
            <p:nvPr/>
          </p:nvSpPr>
          <p:spPr>
            <a:xfrm flipH="1" flipV="1">
              <a:off x="9446078" y="4573051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pic>
        <p:nvPicPr>
          <p:cNvPr id="23" name="图片 22" descr="文本&#10;&#10;描述已自动生成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975536" y="1417691"/>
            <a:ext cx="3524631" cy="4209052"/>
          </a:xfrm>
          <a:prstGeom prst="rect">
            <a:avLst/>
          </a:prstGeom>
        </p:spPr>
      </p:pic>
      <p:sp>
        <p:nvSpPr>
          <p:cNvPr id="26" name="标题 1"/>
          <p:cNvSpPr>
            <a:spLocks noGrp="1"/>
          </p:cNvSpPr>
          <p:nvPr>
            <p:ph type="ctrTitle" hasCustomPrompt="1"/>
          </p:nvPr>
        </p:nvSpPr>
        <p:spPr>
          <a:xfrm>
            <a:off x="824994" y="2676880"/>
            <a:ext cx="5985107" cy="832782"/>
          </a:xfrm>
        </p:spPr>
        <p:txBody>
          <a:bodyPr anchor="b">
            <a:noAutofit/>
          </a:bodyPr>
          <a:lstStyle>
            <a:lvl1pPr algn="l">
              <a:defRPr lang="zh-CN" altLang="en-US" sz="4800" b="0" i="0" u="none" kern="1200" baseline="0" dirty="0">
                <a:solidFill>
                  <a:schemeClr val="bg2">
                    <a:lumMod val="25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此处填写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28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24680" y="3955489"/>
            <a:ext cx="5149400" cy="369332"/>
          </a:xfrm>
        </p:spPr>
        <p:txBody>
          <a:bodyPr anchor="ctr">
            <a:noAutofit/>
          </a:bodyPr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此处填写副标题，如：姓名</a:t>
            </a:r>
            <a:endParaRPr lang="zh-CN" altLang="en-US" dirty="0"/>
          </a:p>
        </p:txBody>
      </p:sp>
      <p:sp>
        <p:nvSpPr>
          <p:cNvPr id="33" name="内容占位符 32"/>
          <p:cNvSpPr>
            <a:spLocks noGrp="1"/>
          </p:cNvSpPr>
          <p:nvPr>
            <p:ph sz="quarter" idx="10" hasCustomPrompt="1"/>
          </p:nvPr>
        </p:nvSpPr>
        <p:spPr>
          <a:xfrm>
            <a:off x="822688" y="4461030"/>
            <a:ext cx="5151392" cy="369332"/>
          </a:xfrm>
        </p:spPr>
        <p:txBody>
          <a:bodyPr anchor="ctr">
            <a:noAutofit/>
          </a:bodyPr>
          <a:lstStyle>
            <a:lvl1pPr marL="0" indent="0"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r>
              <a:rPr lang="zh-CN" altLang="en-US" dirty="0" smtClean="0"/>
              <a:t>此处填写第二个副标题，如：日期</a:t>
            </a:r>
            <a:r>
              <a:rPr lang="en-US" altLang="zh-CN" dirty="0" smtClean="0"/>
              <a:t>/</a:t>
            </a:r>
            <a:r>
              <a:rPr lang="zh-CN" altLang="en-US" dirty="0" smtClean="0"/>
              <a:t>联系方式</a:t>
            </a:r>
            <a:endParaRPr lang="zh-CN" altLang="en-US" dirty="0"/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1" hasCustomPrompt="1"/>
          </p:nvPr>
        </p:nvSpPr>
        <p:spPr>
          <a:xfrm>
            <a:off x="188592" y="6544983"/>
            <a:ext cx="6316076" cy="255232"/>
          </a:xfrm>
        </p:spPr>
        <p:txBody>
          <a:bodyPr anchor="ctr"/>
          <a:lstStyle>
            <a:lvl1pPr marL="0" indent="0">
              <a:buNone/>
              <a:defRPr lang="zh-CN" altLang="en-US" sz="1200" b="0" i="0" u="none" kern="1200" baseline="0" dirty="0" smtClean="0">
                <a:solidFill>
                  <a:srgbClr val="3D3A39"/>
                </a:solidFill>
                <a:effectLst/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</a:lstStyle>
          <a:p>
            <a:pPr lvl="0"/>
            <a:r>
              <a:rPr lang="zh-CN" altLang="en-US" dirty="0" smtClean="0"/>
              <a:t>此处填写保密等级，默认“</a:t>
            </a:r>
            <a:r>
              <a:rPr lang="en-US" altLang="zh-CN" dirty="0" smtClean="0"/>
              <a:t>MINIEYE</a:t>
            </a:r>
            <a:r>
              <a:rPr lang="zh-CN" altLang="en-US" dirty="0" smtClean="0"/>
              <a:t>机密”（共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个层级：绝密</a:t>
            </a:r>
            <a:r>
              <a:rPr lang="en-US" altLang="zh-CN" dirty="0" smtClean="0"/>
              <a:t>/</a:t>
            </a:r>
            <a:r>
              <a:rPr lang="zh-CN" altLang="en-US" dirty="0" smtClean="0"/>
              <a:t>机密</a:t>
            </a:r>
            <a:r>
              <a:rPr lang="en-US" altLang="zh-CN" dirty="0" smtClean="0"/>
              <a:t>/</a:t>
            </a:r>
            <a:r>
              <a:rPr lang="zh-CN" altLang="en-US" dirty="0" smtClean="0"/>
              <a:t>保密）。不得空缺！</a:t>
            </a:r>
            <a:endParaRPr lang="zh-CN" altLang="en-US" dirty="0"/>
          </a:p>
        </p:txBody>
      </p:sp>
      <p:pic>
        <p:nvPicPr>
          <p:cNvPr id="24" name="图片 23" descr="资源 2@2x-81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495" y="257175"/>
            <a:ext cx="1550035" cy="241935"/>
          </a:xfrm>
          <a:prstGeom prst="rect">
            <a:avLst/>
          </a:prstGeom>
        </p:spPr>
      </p:pic>
      <p:pic>
        <p:nvPicPr>
          <p:cNvPr id="27" name="图片 26" descr="徽标&#10;&#10;低可信度描述已自动生成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331575" y="491263"/>
            <a:ext cx="1899362" cy="268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6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PicPr>
            <a:picLocks noChangeAspect="1"/>
          </p:cNvPicPr>
          <p:nvPr/>
        </p:nvPicPr>
        <p:blipFill>
          <a:blip r:embed="rId2" cstate="screen">
            <a:alphaModFix amt="85000"/>
          </a:blip>
          <a:srcRect/>
          <a:stretch>
            <a:fillRect/>
          </a:stretch>
        </p:blipFill>
        <p:spPr>
          <a:xfrm>
            <a:off x="0" y="0"/>
            <a:ext cx="3888637" cy="6858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9525">
            <a:noFill/>
          </a:ln>
        </p:spPr>
      </p:pic>
      <p:pic>
        <p:nvPicPr>
          <p:cNvPr id="7" name="Picture 19" descr="PPT-2-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" name="Group 7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GrpSpPr/>
          <p:nvPr/>
        </p:nvGrpSpPr>
        <p:grpSpPr>
          <a:xfrm>
            <a:off x="476044" y="1314450"/>
            <a:ext cx="2819125" cy="4085941"/>
            <a:chOff x="6781862" y="1038950"/>
            <a:chExt cx="2938804" cy="4259400"/>
          </a:xfrm>
          <a:solidFill>
            <a:schemeClr val="bg1">
              <a:alpha val="50000"/>
            </a:schemeClr>
          </a:solidFill>
        </p:grpSpPr>
        <p:sp>
          <p:nvSpPr>
            <p:cNvPr id="11" name="Half Frame 73"/>
            <p:cNvSpPr/>
            <p:nvPr/>
          </p:nvSpPr>
          <p:spPr>
            <a:xfrm>
              <a:off x="6781862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Half Frame 74"/>
            <p:cNvSpPr/>
            <p:nvPr/>
          </p:nvSpPr>
          <p:spPr>
            <a:xfrm flipV="1">
              <a:off x="6781862" y="5023762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Half Frame 75"/>
            <p:cNvSpPr/>
            <p:nvPr/>
          </p:nvSpPr>
          <p:spPr>
            <a:xfrm flipH="1">
              <a:off x="9446078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4" name="Half Frame 76"/>
            <p:cNvSpPr/>
            <p:nvPr/>
          </p:nvSpPr>
          <p:spPr>
            <a:xfrm flipH="1" flipV="1">
              <a:off x="9446078" y="5023762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pic>
        <p:nvPicPr>
          <p:cNvPr id="15" name="图片 14" descr="图标&#10;&#10;描述已自动生成"/>
          <p:cNvPicPr>
            <a:picLocks noChangeAspect="1"/>
          </p:cNvPicPr>
          <p:nvPr/>
        </p:nvPicPr>
        <p:blipFill>
          <a:blip r:embed="rId4" cstate="screen">
            <a:alphaModFix amt="35000"/>
          </a:blip>
          <a:stretch>
            <a:fillRect/>
          </a:stretch>
        </p:blipFill>
        <p:spPr>
          <a:xfrm>
            <a:off x="695569" y="2180251"/>
            <a:ext cx="2497497" cy="2497497"/>
          </a:xfrm>
          <a:prstGeom prst="rect">
            <a:avLst/>
          </a:prstGeom>
        </p:spPr>
      </p:pic>
      <p:pic>
        <p:nvPicPr>
          <p:cNvPr id="18" name="图片 17" descr="资源 2@2x-81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19" name="图片 18" descr="文本&#10;&#10;描述已自动生成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270671" y="1324474"/>
            <a:ext cx="3347291" cy="4209052"/>
          </a:xfrm>
          <a:prstGeom prst="rect">
            <a:avLst/>
          </a:prstGeom>
        </p:spPr>
      </p:pic>
      <p:pic>
        <p:nvPicPr>
          <p:cNvPr id="20" name="图片 19" descr="徽标&#10;&#10;低可信度描述已自动生成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2" name="矩形 21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35" name="标题 1"/>
          <p:cNvSpPr>
            <a:spLocks noGrp="1"/>
          </p:cNvSpPr>
          <p:nvPr>
            <p:ph type="ctrTitle" hasCustomPrompt="1"/>
          </p:nvPr>
        </p:nvSpPr>
        <p:spPr>
          <a:xfrm>
            <a:off x="5729337" y="1600345"/>
            <a:ext cx="5110113" cy="579442"/>
          </a:xfrm>
        </p:spPr>
        <p:txBody>
          <a:bodyPr anchor="b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点击添加标题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0" hasCustomPrompt="1"/>
          </p:nvPr>
        </p:nvSpPr>
        <p:spPr>
          <a:xfrm>
            <a:off x="5729336" y="2303126"/>
            <a:ext cx="5110113" cy="707886"/>
          </a:xfrm>
        </p:spPr>
        <p:txBody>
          <a:bodyPr wrap="square">
            <a:spAutoFit/>
          </a:bodyPr>
          <a:lstStyle>
            <a:lvl1pPr mar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000" b="0" i="0" u="none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pPr lvl="0"/>
            <a:r>
              <a:rPr lang="zh-CN" altLang="en-US" dirty="0" smtClean="0"/>
              <a:t>点击此处添加正文</a:t>
            </a:r>
            <a:endParaRPr lang="en-US" altLang="zh-CN" dirty="0" smtClean="0"/>
          </a:p>
        </p:txBody>
      </p:sp>
      <p:sp>
        <p:nvSpPr>
          <p:cNvPr id="34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章节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4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0" y="1"/>
            <a:ext cx="12192000" cy="296227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9525">
            <a:noFill/>
          </a:ln>
        </p:spPr>
      </p:pic>
      <p:pic>
        <p:nvPicPr>
          <p:cNvPr id="7" name="Picture 7" descr="PPT-3-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Freeform: Shape 7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2"/>
            <a:ext cx="12192000" cy="2962273"/>
          </a:xfrm>
          <a:custGeom>
            <a:avLst/>
            <a:gdLst>
              <a:gd name="connsiteX0" fmla="*/ 0 w 11353802"/>
              <a:gd name="connsiteY0" fmla="*/ 0 h 6857999"/>
              <a:gd name="connsiteX1" fmla="*/ 8821374 w 11353802"/>
              <a:gd name="connsiteY1" fmla="*/ 0 h 6857999"/>
              <a:gd name="connsiteX2" fmla="*/ 9044349 w 11353802"/>
              <a:gd name="connsiteY2" fmla="*/ 212587 h 6857999"/>
              <a:gd name="connsiteX3" fmla="*/ 11353802 w 11353802"/>
              <a:gd name="connsiteY3" fmla="*/ 5788102 h 6857999"/>
              <a:gd name="connsiteX4" fmla="*/ 11313093 w 11353802"/>
              <a:gd name="connsiteY4" fmla="*/ 6594294 h 6857999"/>
              <a:gd name="connsiteX5" fmla="*/ 11279584 w 11353802"/>
              <a:gd name="connsiteY5" fmla="*/ 6857999 h 6857999"/>
              <a:gd name="connsiteX6" fmla="*/ 0 w 1135380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02" h="6857999">
                <a:moveTo>
                  <a:pt x="0" y="0"/>
                </a:moveTo>
                <a:lnTo>
                  <a:pt x="8821374" y="0"/>
                </a:lnTo>
                <a:lnTo>
                  <a:pt x="9044349" y="212587"/>
                </a:lnTo>
                <a:cubicBezTo>
                  <a:pt x="10471247" y="1639485"/>
                  <a:pt x="11353802" y="3610727"/>
                  <a:pt x="11353802" y="5788102"/>
                </a:cubicBezTo>
                <a:cubicBezTo>
                  <a:pt x="11353802" y="6060273"/>
                  <a:pt x="11340012" y="6329224"/>
                  <a:pt x="11313093" y="6594294"/>
                </a:cubicBezTo>
                <a:lnTo>
                  <a:pt x="11279584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81000">
                <a:srgbClr val="C11B2B">
                  <a:alpha val="0"/>
                </a:srgbClr>
              </a:gs>
              <a:gs pos="19000">
                <a:srgbClr val="BD1829">
                  <a:alpha val="83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/>
          </a:p>
        </p:txBody>
      </p:sp>
      <p:pic>
        <p:nvPicPr>
          <p:cNvPr id="13" name="图片 12" descr="徽标&#10;&#10;描述已自动生成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24713" y="1010752"/>
            <a:ext cx="10875924" cy="1282943"/>
          </a:xfrm>
          <a:prstGeom prst="rect">
            <a:avLst/>
          </a:prstGeom>
        </p:spPr>
      </p:pic>
      <p:sp>
        <p:nvSpPr>
          <p:cNvPr id="26" name="标题 1"/>
          <p:cNvSpPr>
            <a:spLocks noGrp="1"/>
          </p:cNvSpPr>
          <p:nvPr>
            <p:ph type="ctrTitle" hasCustomPrompt="1"/>
          </p:nvPr>
        </p:nvSpPr>
        <p:spPr>
          <a:xfrm>
            <a:off x="1511389" y="4413833"/>
            <a:ext cx="9775735" cy="666074"/>
          </a:xfrm>
        </p:spPr>
        <p:txBody>
          <a:bodyPr anchor="t" anchorCtr="0">
            <a:spAutoFit/>
          </a:bodyPr>
          <a:lstStyle>
            <a:lvl1pPr algn="l">
              <a:defRPr lang="zh-CN" altLang="en-US" sz="3600" b="1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7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49488" y="3848100"/>
            <a:ext cx="7423062" cy="520765"/>
          </a:xfrm>
        </p:spPr>
        <p:txBody>
          <a:bodyPr anchor="b" anchorCtr="0"/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8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9" name="矩形 28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22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sp>
        <p:nvSpPr>
          <p:cNvPr id="55" name="内容占位符 54"/>
          <p:cNvSpPr>
            <a:spLocks noGrp="1"/>
          </p:cNvSpPr>
          <p:nvPr>
            <p:ph sz="quarter" idx="10" hasCustomPrompt="1"/>
          </p:nvPr>
        </p:nvSpPr>
        <p:spPr>
          <a:xfrm>
            <a:off x="695325" y="1669350"/>
            <a:ext cx="10601326" cy="4124997"/>
          </a:xfrm>
        </p:spPr>
        <p:txBody>
          <a:bodyPr/>
          <a:lstStyle>
            <a:lvl1pPr indent="-284480">
              <a:lnSpc>
                <a:spcPct val="150000"/>
              </a:lnSpc>
              <a:spcBef>
                <a:spcPts val="0"/>
              </a:spcBef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2" name="矩形 21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2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大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sp>
        <p:nvSpPr>
          <p:cNvPr id="55" name="内容占位符 54"/>
          <p:cNvSpPr>
            <a:spLocks noGrp="1"/>
          </p:cNvSpPr>
          <p:nvPr>
            <p:ph sz="quarter" idx="10" hasCustomPrompt="1"/>
          </p:nvPr>
        </p:nvSpPr>
        <p:spPr>
          <a:xfrm>
            <a:off x="695325" y="854010"/>
            <a:ext cx="10601326" cy="5219129"/>
          </a:xfrm>
        </p:spPr>
        <p:txBody>
          <a:bodyPr/>
          <a:lstStyle>
            <a:lvl1pPr indent="-284480">
              <a:lnSpc>
                <a:spcPct val="150000"/>
              </a:lnSpc>
              <a:spcBef>
                <a:spcPts val="0"/>
              </a:spcBef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2" name="矩形 21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2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内容-无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1" name="矩形 20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1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内容+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89609" y="1148288"/>
            <a:ext cx="9359266" cy="400110"/>
          </a:xfrm>
        </p:spPr>
        <p:txBody>
          <a:bodyPr wrap="square" anchor="ctr" anchorCtr="0">
            <a:spAutoFit/>
          </a:bodyPr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sp>
        <p:nvSpPr>
          <p:cNvPr id="55" name="内容占位符 54"/>
          <p:cNvSpPr>
            <a:spLocks noGrp="1"/>
          </p:cNvSpPr>
          <p:nvPr>
            <p:ph sz="quarter" idx="10" hasCustomPrompt="1"/>
          </p:nvPr>
        </p:nvSpPr>
        <p:spPr>
          <a:xfrm>
            <a:off x="695325" y="1669350"/>
            <a:ext cx="10601326" cy="4124997"/>
          </a:xfrm>
        </p:spPr>
        <p:txBody>
          <a:bodyPr/>
          <a:lstStyle>
            <a:lvl1pPr indent="-284480">
              <a:lnSpc>
                <a:spcPct val="150000"/>
              </a:lnSpc>
              <a:spcBef>
                <a:spcPts val="0"/>
              </a:spcBef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3" name="矩形 22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4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大量内容+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84810" y="627172"/>
            <a:ext cx="9359266" cy="400110"/>
          </a:xfrm>
        </p:spPr>
        <p:txBody>
          <a:bodyPr wrap="square" anchor="ctr" anchorCtr="0">
            <a:spAutoFit/>
          </a:bodyPr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sp>
        <p:nvSpPr>
          <p:cNvPr id="55" name="内容占位符 54"/>
          <p:cNvSpPr>
            <a:spLocks noGrp="1"/>
          </p:cNvSpPr>
          <p:nvPr>
            <p:ph sz="quarter" idx="10" hasCustomPrompt="1"/>
          </p:nvPr>
        </p:nvSpPr>
        <p:spPr>
          <a:xfrm>
            <a:off x="695325" y="1044510"/>
            <a:ext cx="10601326" cy="4124997"/>
          </a:xfrm>
        </p:spPr>
        <p:txBody>
          <a:bodyPr/>
          <a:lstStyle>
            <a:lvl1pPr indent="-284480">
              <a:lnSpc>
                <a:spcPct val="150000"/>
              </a:lnSpc>
              <a:spcBef>
                <a:spcPts val="0"/>
              </a:spcBef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3" name="矩形 22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5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altLang="zh-CN"/>
          </a:p>
        </p:txBody>
      </p:sp>
      <p:sp>
        <p:nvSpPr>
          <p:cNvPr id="102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BB962C8B-B14F-4D97-AF65-F5344CB8AC3E}" type="datetimeFigureOut">
              <a:rPr lang="zh-CN" altLang="en-US" dirty="0">
                <a:latin typeface="Calibri" panose="020F0502020204030204" pitchFamily="2" charset="0"/>
              </a:rPr>
            </a:fld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10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2" charset="0"/>
              </a:rPr>
            </a:fld>
            <a:endParaRPr lang="zh-CN" altLang="en-US" dirty="0">
              <a:latin typeface="Calibri" panose="020F05020202040302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650" y="1710055"/>
            <a:ext cx="6546850" cy="832485"/>
          </a:xfrm>
        </p:spPr>
        <p:txBody>
          <a:bodyPr/>
          <a:lstStyle/>
          <a:p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Mviz工具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介绍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--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泊车</a:t>
            </a:r>
            <a:endParaRPr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MINIEYE</a:t>
            </a:r>
            <a:r>
              <a:rPr lang="zh-CN" altLang="en-US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保密</a:t>
            </a:r>
            <a:endParaRPr lang="zh-CN" altLang="en-US" dirty="0"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7" name="副标题 6"/>
          <p:cNvSpPr/>
          <p:nvPr>
            <p:ph type="subTitle" idx="1"/>
          </p:nvPr>
        </p:nvSpPr>
        <p:spPr>
          <a:xfrm>
            <a:off x="1386840" y="4326255"/>
            <a:ext cx="4037965" cy="369570"/>
          </a:xfrm>
        </p:spPr>
        <p:txBody>
          <a:bodyPr/>
          <a:p>
            <a:pPr algn="l"/>
            <a:r>
              <a:rPr lang="en-US" altLang="zh-CN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charset="0"/>
                <a:ea typeface="黑体" charset="0"/>
                <a:cs typeface="黑体" charset="0"/>
              </a:rPr>
              <a:t>       </a:t>
            </a:r>
            <a:r>
              <a:rPr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分享人</a:t>
            </a:r>
            <a:r>
              <a:rPr lang="en-US" altLang="zh-CN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  : </a:t>
            </a:r>
            <a:r>
              <a:rPr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张成雨</a:t>
            </a:r>
            <a:endParaRPr>
              <a:solidFill>
                <a:srgbClr val="3D3A39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8" name="副标题 6"/>
          <p:cNvSpPr/>
          <p:nvPr/>
        </p:nvSpPr>
        <p:spPr>
          <a:xfrm>
            <a:off x="1399540" y="4743450"/>
            <a:ext cx="4279265" cy="38354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Autofit/>
          </a:bodyPr>
          <a:lstStyle>
            <a:lvl1pPr marL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lvl="1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charset="0"/>
                <a:ea typeface="黑体" charset="0"/>
                <a:cs typeface="黑体" charset="0"/>
              </a:rPr>
              <a:t>   </a:t>
            </a:r>
            <a:r>
              <a:rPr lang="en-US" altLang="zh-CN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charset="0"/>
                <a:ea typeface="黑体" charset="0"/>
                <a:cs typeface="黑体" charset="0"/>
              </a:rPr>
              <a:t>    </a:t>
            </a:r>
            <a:r>
              <a:rPr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日期</a:t>
            </a:r>
            <a:r>
              <a:rPr lang="en-US" altLang="zh-CN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   </a:t>
            </a:r>
            <a:r>
              <a:rPr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：</a:t>
            </a:r>
            <a:r>
              <a:rPr lang="en-US" altLang="zh-CN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 2023.09.07</a:t>
            </a:r>
            <a:endParaRPr lang="en-US" altLang="zh-CN">
              <a:solidFill>
                <a:srgbClr val="3D3A39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2.4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mviz_display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界面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495" y="765175"/>
            <a:ext cx="9899650" cy="5481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s 20"/>
          <p:cNvSpPr/>
          <p:nvPr/>
        </p:nvSpPr>
        <p:spPr>
          <a:xfrm>
            <a:off x="7830185" y="693420"/>
            <a:ext cx="3304540" cy="565213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20" name="Rectangles 19"/>
          <p:cNvSpPr/>
          <p:nvPr/>
        </p:nvSpPr>
        <p:spPr>
          <a:xfrm>
            <a:off x="480060" y="693420"/>
            <a:ext cx="6605270" cy="565213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2.5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mviz_plugin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sp>
        <p:nvSpPr>
          <p:cNvPr id="23" name="内容占位符 4"/>
          <p:cNvSpPr>
            <a:spLocks noGrp="1"/>
          </p:cNvSpPr>
          <p:nvPr/>
        </p:nvSpPr>
        <p:spPr>
          <a:xfrm>
            <a:off x="577850" y="2343785"/>
            <a:ext cx="2811780" cy="113093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1.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rviz_car_state_gui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    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底盘数据，控制数据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2234" r="3605"/>
          <a:stretch>
            <a:fillRect/>
          </a:stretch>
        </p:blipFill>
        <p:spPr>
          <a:xfrm>
            <a:off x="767715" y="3141345"/>
            <a:ext cx="2703830" cy="31140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295775" y="234378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2.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rviz_uss_radar_gui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超声波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雷达</a:t>
            </a:r>
            <a:endParaRPr lang="en-US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2000" r="4811"/>
          <a:stretch>
            <a:fillRect/>
          </a:stretch>
        </p:blipFill>
        <p:spPr>
          <a:xfrm>
            <a:off x="4367530" y="3352165"/>
            <a:ext cx="2484755" cy="1717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1234"/>
          <a:stretch>
            <a:fillRect/>
          </a:stretch>
        </p:blipFill>
        <p:spPr>
          <a:xfrm>
            <a:off x="8110855" y="2777490"/>
            <a:ext cx="2287905" cy="6096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039100" y="1841500"/>
            <a:ext cx="27158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3. rviz_record_bag_gui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(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预留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)</a:t>
            </a:r>
            <a:endParaRPr lang="en-US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913765" y="1380490"/>
            <a:ext cx="2060575" cy="9975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libflow</a:t>
            </a:r>
            <a:r>
              <a:rPr lang="zh-CN" alt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订阅数据转换</a:t>
            </a:r>
            <a:r>
              <a:rPr lang="en-US" altLang="zh-CN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rosmsg</a:t>
            </a:r>
            <a:r>
              <a:rPr lang="zh-CN" alt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，发布到</a:t>
            </a:r>
            <a:r>
              <a:rPr lang="en-US" altLang="zh-CN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ros</a:t>
            </a:r>
            <a:endParaRPr lang="en-US" altLang="zh-CN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4225290" y="1635125"/>
            <a:ext cx="1728470" cy="504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>
                <a:latin typeface="AR PL UKai CN" panose="02000503000000000000" charset="-122"/>
                <a:ea typeface="AR PL UKai CN" panose="02000503000000000000" charset="-122"/>
              </a:rPr>
              <a:t>插件订阅显示</a:t>
            </a:r>
            <a:endParaRPr lang="zh-CN">
              <a:latin typeface="AR PL UKai CN" panose="02000503000000000000" charset="-122"/>
              <a:ea typeface="AR PL UKai CN" panose="02000503000000000000" charset="-122"/>
            </a:endParaRPr>
          </a:p>
        </p:txBody>
      </p:sp>
      <p:cxnSp>
        <p:nvCxnSpPr>
          <p:cNvPr id="15" name="Straight Arrow Connector 14"/>
          <p:cNvCxnSpPr>
            <a:stCxn id="10" idx="3"/>
            <a:endCxn id="14" idx="1"/>
          </p:cNvCxnSpPr>
          <p:nvPr/>
        </p:nvCxnSpPr>
        <p:spPr>
          <a:xfrm>
            <a:off x="2974340" y="1879600"/>
            <a:ext cx="1250950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623570" y="836930"/>
            <a:ext cx="1242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 PL UKai CN" panose="02000503000000000000" charset="-122"/>
                <a:ea typeface="AR PL UKai CN" panose="02000503000000000000" charset="-122"/>
              </a:rPr>
              <a:t>显示插件</a:t>
            </a:r>
            <a:endParaRPr lang="zh-CN" altLang="en-US">
              <a:latin typeface="AR PL UKai CN" panose="02000503000000000000" charset="-122"/>
              <a:ea typeface="AR PL UKai CN" panose="02000503000000000000" charset="-122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8110855" y="9093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AR PL UKai CN" panose="02000503000000000000" charset="-122"/>
                <a:ea typeface="AR PL UKai CN" panose="02000503000000000000" charset="-122"/>
              </a:rPr>
              <a:t>控制插件</a:t>
            </a:r>
            <a:endParaRPr lang="zh-CN" altLang="en-US">
              <a:latin typeface="AR PL UKai CN" panose="02000503000000000000" charset="-122"/>
              <a:ea typeface="AR PL UKai CN" panose="020005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9120505" y="1557020"/>
            <a:ext cx="2362200" cy="43910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6309360" y="1557020"/>
            <a:ext cx="2148840" cy="43910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3429000" y="1485265"/>
            <a:ext cx="2290445" cy="43910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53" name="圆角矩形 52"/>
          <p:cNvSpPr/>
          <p:nvPr/>
        </p:nvSpPr>
        <p:spPr>
          <a:xfrm>
            <a:off x="552450" y="1485265"/>
            <a:ext cx="2230755" cy="43910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2.6 mviz_replay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sp>
        <p:nvSpPr>
          <p:cNvPr id="5" name="流程图: 磁盘 4"/>
          <p:cNvSpPr/>
          <p:nvPr/>
        </p:nvSpPr>
        <p:spPr>
          <a:xfrm>
            <a:off x="748030" y="2205355"/>
            <a:ext cx="1748790" cy="300291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/>
              <a:t>mviz_data</a:t>
            </a:r>
            <a:endParaRPr lang="en-US" altLang="zh-CN" sz="2000"/>
          </a:p>
        </p:txBody>
      </p:sp>
      <p:sp>
        <p:nvSpPr>
          <p:cNvPr id="48" name="圆角矩形 47"/>
          <p:cNvSpPr/>
          <p:nvPr/>
        </p:nvSpPr>
        <p:spPr>
          <a:xfrm>
            <a:off x="3720465" y="2258695"/>
            <a:ext cx="1798955" cy="28962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/>
              <a:t>mviz_replay</a:t>
            </a:r>
            <a:endParaRPr lang="en-US" altLang="zh-CN" sz="2000"/>
          </a:p>
        </p:txBody>
      </p:sp>
      <p:sp>
        <p:nvSpPr>
          <p:cNvPr id="7" name="圆角矩形 6"/>
          <p:cNvSpPr/>
          <p:nvPr/>
        </p:nvSpPr>
        <p:spPr>
          <a:xfrm>
            <a:off x="6600190" y="2369185"/>
            <a:ext cx="1711325" cy="13436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/>
              <a:t>DDS</a:t>
            </a:r>
            <a:endParaRPr lang="en-US" altLang="zh-CN" sz="2000"/>
          </a:p>
        </p:txBody>
      </p:sp>
      <p:sp>
        <p:nvSpPr>
          <p:cNvPr id="8" name="圆角矩形 7"/>
          <p:cNvSpPr/>
          <p:nvPr/>
        </p:nvSpPr>
        <p:spPr>
          <a:xfrm>
            <a:off x="6600190" y="4004945"/>
            <a:ext cx="1711325" cy="11626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/>
              <a:t>logsim</a:t>
            </a:r>
            <a:endParaRPr lang="en-US" altLang="zh-CN" sz="2000"/>
          </a:p>
        </p:txBody>
      </p:sp>
      <p:sp>
        <p:nvSpPr>
          <p:cNvPr id="9" name="圆角矩形 8"/>
          <p:cNvSpPr/>
          <p:nvPr/>
        </p:nvSpPr>
        <p:spPr>
          <a:xfrm>
            <a:off x="9329420" y="2349500"/>
            <a:ext cx="2075180" cy="1383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/>
              <a:t>mviz_display</a:t>
            </a:r>
            <a:endParaRPr lang="en-US" altLang="zh-CN" sz="2000"/>
          </a:p>
        </p:txBody>
      </p:sp>
      <p:sp>
        <p:nvSpPr>
          <p:cNvPr id="10" name="圆角矩形 9"/>
          <p:cNvSpPr/>
          <p:nvPr/>
        </p:nvSpPr>
        <p:spPr>
          <a:xfrm>
            <a:off x="9213850" y="4004945"/>
            <a:ext cx="2205355" cy="12344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各专业组内部可视化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695960" y="693420"/>
            <a:ext cx="1552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PC</a:t>
            </a:r>
            <a:r>
              <a:rPr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模式</a:t>
            </a:r>
            <a:endParaRPr lang="zh-CN" altLang="en-US" sz="2400"/>
          </a:p>
        </p:txBody>
      </p:sp>
      <p:sp>
        <p:nvSpPr>
          <p:cNvPr id="106" name="右箭头 105"/>
          <p:cNvSpPr/>
          <p:nvPr/>
        </p:nvSpPr>
        <p:spPr>
          <a:xfrm>
            <a:off x="2861310" y="3573145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5792470" y="2935605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5767070" y="4437380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8542020" y="2925445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8543925" y="4481195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08305" y="4484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2.7 mviz_replay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sp>
        <p:nvSpPr>
          <p:cNvPr id="23" name="内容占位符 4"/>
          <p:cNvSpPr>
            <a:spLocks noGrp="1"/>
          </p:cNvSpPr>
          <p:nvPr/>
        </p:nvSpPr>
        <p:spPr>
          <a:xfrm>
            <a:off x="335915" y="692785"/>
            <a:ext cx="2025015" cy="84328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Sim-Hil-Mode</a:t>
            </a:r>
            <a:endParaRPr lang="en-US" altLang="zh-CN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395" y="2061210"/>
            <a:ext cx="8741410" cy="3503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07670" y="4484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2.8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sym typeface="+mn-ea"/>
              </a:rPr>
              <a:t>mviz_extension</a:t>
            </a:r>
            <a:endParaRPr lang="en-US" altLang="zh-CN"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056005" y="890270"/>
            <a:ext cx="9503410" cy="5039995"/>
            <a:chOff x="1663" y="1205"/>
            <a:chExt cx="14966" cy="7937"/>
          </a:xfrm>
        </p:grpSpPr>
        <p:sp>
          <p:nvSpPr>
            <p:cNvPr id="2" name="矩形 1"/>
            <p:cNvSpPr/>
            <p:nvPr/>
          </p:nvSpPr>
          <p:spPr>
            <a:xfrm>
              <a:off x="2163" y="1772"/>
              <a:ext cx="13797" cy="181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>
                  <a:latin typeface="AR PL UKai CN" panose="02000503000000000000" charset="-122"/>
                  <a:ea typeface="AR PL UKai CN" panose="02000503000000000000" charset="-122"/>
                </a:rPr>
                <a:t>mviz_extension</a:t>
              </a:r>
              <a:endParaRPr lang="en-US" altLang="zh-CN">
                <a:latin typeface="AR PL UKai CN" panose="02000503000000000000" charset="-122"/>
                <a:ea typeface="AR PL UKai CN" panose="0200050300000000000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089" y="3843"/>
              <a:ext cx="3412" cy="49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192" y="3843"/>
              <a:ext cx="3412" cy="49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650" y="3843"/>
              <a:ext cx="3412" cy="49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2548" y="3843"/>
              <a:ext cx="3412" cy="49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rcRect l="19247" t="10437" r="6312" b="6161"/>
            <a:stretch>
              <a:fillRect/>
            </a:stretch>
          </p:blipFill>
          <p:spPr>
            <a:xfrm>
              <a:off x="2229" y="5419"/>
              <a:ext cx="3361" cy="181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rcRect l="5112" r="6242"/>
            <a:stretch>
              <a:fillRect/>
            </a:stretch>
          </p:blipFill>
          <p:spPr>
            <a:xfrm>
              <a:off x="5747" y="5287"/>
              <a:ext cx="3295" cy="1785"/>
            </a:xfrm>
            <a:prstGeom prst="round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/>
            <a:srcRect t="5107" r="3349"/>
            <a:stretch>
              <a:fillRect/>
            </a:stretch>
          </p:blipFill>
          <p:spPr>
            <a:xfrm>
              <a:off x="9373" y="4492"/>
              <a:ext cx="2944" cy="4218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/>
            <a:srcRect t="9098" r="12083" b="35818"/>
            <a:stretch>
              <a:fillRect/>
            </a:stretch>
          </p:blipFill>
          <p:spPr>
            <a:xfrm>
              <a:off x="12682" y="4603"/>
              <a:ext cx="3165" cy="4123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1663" y="1205"/>
              <a:ext cx="14966" cy="7937"/>
            </a:xfrm>
            <a:prstGeom prst="rect">
              <a:avLst/>
            </a:prstGeom>
            <a:noFill/>
            <a:ln w="15875" cmpd="sng">
              <a:solidFill>
                <a:srgbClr val="FF0000"/>
              </a:solidFill>
              <a:prstDash val="dash"/>
            </a:ln>
            <a:scene3d>
              <a:camera prst="perspectiveAbove">
                <a:rot lat="21593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872" y="4380"/>
              <a:ext cx="20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泊车</a:t>
              </a:r>
              <a:r>
                <a:rPr lang="en-US" altLang="zh-CN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KPI</a:t>
              </a:r>
              <a:endParaRPr lang="en-US" altLang="zh-CN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311" y="4380"/>
              <a:ext cx="20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AR PL UKai CN" panose="02000503000000000000" charset="-122"/>
                  <a:ea typeface="AR PL UKai CN" panose="02000503000000000000" charset="-122"/>
                </a:rPr>
                <a:t>泊车性能</a:t>
              </a:r>
              <a:endParaRPr lang="zh-CN" altLang="en-US">
                <a:latin typeface="AR PL UKai CN" panose="02000503000000000000" charset="-122"/>
                <a:ea typeface="AR PL UKai CN" panose="02000503000000000000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826" y="3926"/>
              <a:ext cx="20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Log </a:t>
              </a:r>
              <a:r>
                <a:rPr lang="zh-CN" altLang="en-US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数据</a:t>
              </a:r>
              <a:endParaRPr lang="zh-CN" alt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3228" y="4040"/>
              <a:ext cx="20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AR PL UKai CN" panose="02000503000000000000" charset="-122"/>
                  <a:ea typeface="AR PL UKai CN" panose="02000503000000000000" charset="-122"/>
                </a:rPr>
                <a:t>标定数据</a:t>
              </a:r>
              <a:endParaRPr lang="zh-CN" altLang="en-US">
                <a:latin typeface="AR PL UKai CN" panose="02000503000000000000" charset="-122"/>
                <a:ea typeface="AR PL UKai CN" panose="02000503000000000000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2.9 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扩展功能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--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性能数据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2" name="图片 1" descr="df584a03-7a4a-4095-a582-e7e5dbc335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1900" y="1644650"/>
            <a:ext cx="5614670" cy="4048760"/>
          </a:xfrm>
          <a:prstGeom prst="rect">
            <a:avLst/>
          </a:prstGeom>
        </p:spPr>
      </p:pic>
      <p:pic>
        <p:nvPicPr>
          <p:cNvPr id="3" name="图片 2" descr="dce21070-1558-4248-b8d8-1282eec2c9c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701165"/>
            <a:ext cx="5586095" cy="3935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71905" y="765175"/>
            <a:ext cx="3348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2"/>
            <a:r>
              <a:rPr lang="en-US" altLang="zh-CN" sz="24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CPU </a:t>
            </a:r>
            <a:r>
              <a:rPr lang="zh-CN" altLang="en-US" sz="24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占用率</a:t>
            </a:r>
            <a:endParaRPr lang="zh-CN" altLang="en-US" sz="240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44260" y="1519555"/>
            <a:ext cx="5782310" cy="4224020"/>
          </a:xfrm>
          <a:prstGeom prst="rect">
            <a:avLst/>
          </a:prstGeom>
          <a:noFill/>
          <a:ln w="15875" cmpd="sng">
            <a:solidFill>
              <a:srgbClr val="FF0000"/>
            </a:solidFill>
            <a:prstDash val="lgDash"/>
          </a:ln>
          <a:scene3d>
            <a:camera prst="perspectiveAbove">
              <a:rot lat="21593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91770" y="1520190"/>
            <a:ext cx="5729605" cy="4222750"/>
          </a:xfrm>
          <a:prstGeom prst="rect">
            <a:avLst/>
          </a:prstGeom>
          <a:noFill/>
          <a:ln w="15875" cmpd="sng">
            <a:solidFill>
              <a:srgbClr val="FF0000"/>
            </a:solidFill>
            <a:prstDash val="lgDash"/>
          </a:ln>
          <a:scene3d>
            <a:camera prst="perspectiveAbove">
              <a:rot lat="21593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7695" y="765175"/>
            <a:ext cx="3348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2"/>
            <a:r>
              <a:rPr lang="en-US" altLang="zh-CN" sz="24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APA</a:t>
            </a:r>
            <a:r>
              <a:rPr lang="zh-CN" altLang="en-US" sz="24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各模块性能</a:t>
            </a:r>
            <a:endParaRPr lang="zh-CN" altLang="en-US" sz="240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3.1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的开发流程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815" y="631825"/>
            <a:ext cx="4736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需求</a:t>
            </a:r>
            <a:r>
              <a:rPr 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导入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需求评审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迭代计划</a:t>
            </a:r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coding</a:t>
            </a:r>
            <a:endParaRPr lang="zh-CN" altLang="en-US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52450" y="4725035"/>
            <a:ext cx="2098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开发环境</a:t>
            </a:r>
            <a:endParaRPr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  <a:p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 1. ubuntu </a:t>
            </a:r>
            <a:endParaRPr 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  <a:p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 2.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 </a:t>
            </a:r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ros_melodic</a:t>
            </a:r>
            <a:endParaRPr 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  <a:p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 3. c++</a:t>
            </a:r>
            <a:endParaRPr lang="zh-CN" altLang="en-US">
              <a:latin typeface="AR PL UKai CN" panose="02000503000000000000" charset="-122"/>
              <a:ea typeface="AR PL UKai CN" panose="02000503000000000000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175" y="1125220"/>
            <a:ext cx="6998970" cy="347472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0" y="1123950"/>
            <a:ext cx="3820795" cy="498792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230" y="4797425"/>
            <a:ext cx="4257675" cy="1457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3.2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的开发流程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6145" y="793750"/>
            <a:ext cx="390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3.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版本管理：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nas +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版本发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版记录</a:t>
            </a:r>
            <a:endParaRPr lang="zh-CN" altLang="en-US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92220" y="765175"/>
            <a:ext cx="33839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2.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版本发布</a:t>
            </a:r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: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环境</a:t>
            </a:r>
            <a:r>
              <a:rPr 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构建、一键启动</a:t>
            </a:r>
            <a:endParaRPr 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25" name="图片 24" descr="version_reco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6365" y="1833880"/>
            <a:ext cx="2743200" cy="4400550"/>
          </a:xfrm>
          <a:prstGeom prst="rect">
            <a:avLst/>
          </a:prstGeom>
        </p:spPr>
      </p:pic>
      <p:pic>
        <p:nvPicPr>
          <p:cNvPr id="27" name="图片 26" descr="version_manager"/>
          <p:cNvPicPr>
            <a:picLocks noChangeAspect="1"/>
          </p:cNvPicPr>
          <p:nvPr/>
        </p:nvPicPr>
        <p:blipFill>
          <a:blip r:embed="rId2"/>
          <a:srcRect r="8015"/>
          <a:stretch>
            <a:fillRect/>
          </a:stretch>
        </p:blipFill>
        <p:spPr>
          <a:xfrm>
            <a:off x="7256145" y="1341120"/>
            <a:ext cx="3898900" cy="5076825"/>
          </a:xfrm>
          <a:prstGeom prst="rect">
            <a:avLst/>
          </a:prstGeom>
        </p:spPr>
      </p:pic>
      <p:pic>
        <p:nvPicPr>
          <p:cNvPr id="2" name="图片 1" descr="软件目录"/>
          <p:cNvPicPr>
            <a:picLocks noChangeAspect="1"/>
          </p:cNvPicPr>
          <p:nvPr/>
        </p:nvPicPr>
        <p:blipFill>
          <a:blip r:embed="rId3"/>
          <a:srcRect r="1248"/>
          <a:stretch>
            <a:fillRect/>
          </a:stretch>
        </p:blipFill>
        <p:spPr>
          <a:xfrm>
            <a:off x="623570" y="1259840"/>
            <a:ext cx="2680335" cy="4974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450" y="753110"/>
            <a:ext cx="3383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1.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mviz_apa</a:t>
            </a:r>
            <a:r>
              <a:rPr 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软件包内容</a:t>
            </a:r>
            <a:endParaRPr 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3.3 mviz_apa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应用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8970" y="909320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应用场景</a:t>
            </a:r>
            <a:endParaRPr lang="zh-CN" altLang="en-US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38505" y="2352675"/>
            <a:ext cx="8963660" cy="472433"/>
            <a:chOff x="4611" y="4834"/>
            <a:chExt cx="13711" cy="512"/>
          </a:xfrm>
        </p:grpSpPr>
        <p:sp>
          <p:nvSpPr>
            <p:cNvPr id="24" name="文本框 23"/>
            <p:cNvSpPr txBox="1"/>
            <p:nvPr/>
          </p:nvSpPr>
          <p:spPr>
            <a:xfrm>
              <a:off x="4951" y="4947"/>
              <a:ext cx="13371" cy="3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 altLang="en-US">
                  <a:solidFill>
                    <a:schemeClr val="tx1"/>
                  </a:solidFill>
                </a:rPr>
                <a:t>数据采集，平台统计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611" y="4834"/>
              <a:ext cx="3288" cy="3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数据采集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41680" y="2950845"/>
            <a:ext cx="8963660" cy="472433"/>
            <a:chOff x="4611" y="4834"/>
            <a:chExt cx="13711" cy="512"/>
          </a:xfrm>
        </p:grpSpPr>
        <p:sp>
          <p:nvSpPr>
            <p:cNvPr id="27" name="文本框 26"/>
            <p:cNvSpPr txBox="1"/>
            <p:nvPr/>
          </p:nvSpPr>
          <p:spPr>
            <a:xfrm>
              <a:off x="4951" y="4947"/>
              <a:ext cx="13371" cy="3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 altLang="en-US" sz="1800">
                  <a:sym typeface="+mn-ea"/>
                </a:rPr>
                <a:t>规控、融合、感知团队、定位、</a:t>
              </a:r>
              <a:r>
                <a:rPr lang="en-US" altLang="zh-CN" sz="1800">
                  <a:sym typeface="+mn-ea"/>
                </a:rPr>
                <a:t>HMI</a:t>
              </a:r>
              <a:r>
                <a:rPr lang="zh-CN" altLang="en-US" sz="1800">
                  <a:sym typeface="+mn-ea"/>
                </a:rPr>
                <a:t>功能分析、问题定位</a:t>
              </a: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611" y="4834"/>
              <a:ext cx="3288" cy="3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算法分析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41680" y="3549015"/>
            <a:ext cx="8960485" cy="472433"/>
            <a:chOff x="4616" y="4834"/>
            <a:chExt cx="13706" cy="512"/>
          </a:xfrm>
        </p:grpSpPr>
        <p:sp>
          <p:nvSpPr>
            <p:cNvPr id="30" name="文本框 29"/>
            <p:cNvSpPr txBox="1"/>
            <p:nvPr/>
          </p:nvSpPr>
          <p:spPr>
            <a:xfrm>
              <a:off x="4951" y="4947"/>
              <a:ext cx="13371" cy="3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 altLang="en-US">
                  <a:solidFill>
                    <a:schemeClr val="tx1"/>
                  </a:solidFill>
                </a:rPr>
                <a:t>发现</a:t>
              </a:r>
              <a:r>
                <a:rPr lang="en-US" altLang="zh-CN">
                  <a:solidFill>
                    <a:schemeClr val="tx1"/>
                  </a:solidFill>
                </a:rPr>
                <a:t>APA </a:t>
              </a:r>
              <a:r>
                <a:rPr lang="zh-CN" altLang="en-US">
                  <a:solidFill>
                    <a:schemeClr val="tx1"/>
                  </a:solidFill>
                </a:rPr>
                <a:t>存在问题，快速定位</a:t>
              </a:r>
              <a:r>
                <a:rPr lang="en-US" altLang="zh-CN">
                  <a:solidFill>
                    <a:schemeClr val="tx1"/>
                  </a:solidFill>
                </a:rPr>
                <a:t>Bug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616" y="4834"/>
              <a:ext cx="3288" cy="3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测试测试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37870" y="4147185"/>
            <a:ext cx="8964295" cy="368978"/>
            <a:chOff x="4458" y="5689"/>
            <a:chExt cx="13485" cy="400"/>
          </a:xfrm>
        </p:grpSpPr>
        <p:sp>
          <p:nvSpPr>
            <p:cNvPr id="3" name="文本框 2"/>
            <p:cNvSpPr txBox="1"/>
            <p:nvPr/>
          </p:nvSpPr>
          <p:spPr>
            <a:xfrm>
              <a:off x="4572" y="5689"/>
              <a:ext cx="13371" cy="3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  </a:t>
              </a:r>
              <a:r>
                <a:rPr lang="zh-CN" altLang="en-US">
                  <a:sym typeface="+mn-ea"/>
                </a:rPr>
                <a:t>统计</a:t>
              </a:r>
              <a:r>
                <a:rPr lang="en-US" altLang="zh-CN">
                  <a:sym typeface="+mn-ea"/>
                </a:rPr>
                <a:t>sysinfo</a:t>
              </a:r>
              <a:r>
                <a:rPr lang="zh-CN" altLang="en-US">
                  <a:sym typeface="+mn-ea"/>
                </a:rPr>
                <a:t>、</a:t>
              </a:r>
              <a:r>
                <a:rPr lang="en-US" altLang="zh-CN">
                  <a:sym typeface="+mn-ea"/>
                </a:rPr>
                <a:t>sys_perf </a:t>
              </a:r>
              <a:r>
                <a:rPr lang="zh-CN" altLang="en-US">
                  <a:sym typeface="+mn-ea"/>
                </a:rPr>
                <a:t>分析各模块的负载和</a:t>
              </a:r>
              <a:r>
                <a:rPr lang="en-US" altLang="zh-CN">
                  <a:sym typeface="+mn-ea"/>
                </a:rPr>
                <a:t>T1Q CPU </a:t>
              </a:r>
              <a:r>
                <a:rPr lang="zh-CN" altLang="en-US">
                  <a:sym typeface="+mn-ea"/>
                </a:rPr>
                <a:t>占用率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58" y="5690"/>
              <a:ext cx="3288" cy="3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性能监控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4.1 </a:t>
            </a:r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mviz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的使用问题总结</a:t>
            </a:r>
            <a:endParaRPr lang="en-US" altLang="zh-CN"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2450" y="765175"/>
            <a:ext cx="42494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1.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环境构建</a:t>
            </a:r>
            <a:endParaRPr 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./scripts/docker_env.sh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./burn.sh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t="3025" r="127"/>
          <a:stretch>
            <a:fillRect/>
          </a:stretch>
        </p:blipFill>
        <p:spPr>
          <a:xfrm>
            <a:off x="552450" y="1838325"/>
            <a:ext cx="10007600" cy="22999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80060" y="4364990"/>
            <a:ext cx="57048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2.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启动</a:t>
            </a:r>
            <a:endParaRPr 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./start_mviz_apa.sh &lt;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回灌方式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&gt; &lt;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车身类型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&gt;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./run_hil_mviz.sh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12" name="爆炸形 1 11"/>
          <p:cNvSpPr/>
          <p:nvPr/>
        </p:nvSpPr>
        <p:spPr>
          <a:xfrm>
            <a:off x="7392035" y="477520"/>
            <a:ext cx="1421765" cy="1104265"/>
          </a:xfrm>
          <a:prstGeom prst="irregularSeal1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存储数据？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5664200" y="981075"/>
            <a:ext cx="1800225" cy="935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141470" y="5373370"/>
            <a:ext cx="59067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3.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常见问题</a:t>
            </a:r>
            <a:endParaRPr 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solution: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lvl="1">
              <a:buFont typeface="Arial" panose="020B0604020202020204" pitchFamily="34" charset="0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 docker load -i ../mviz_melodic_0815.tar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5" y="3861435"/>
            <a:ext cx="5286375" cy="120967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528435" y="4581525"/>
            <a:ext cx="3528060" cy="143510"/>
          </a:xfrm>
          <a:prstGeom prst="rect">
            <a:avLst/>
          </a:prstGeom>
          <a:noFill/>
          <a:ln w="19050" cmpd="sng">
            <a:solidFill>
              <a:schemeClr val="accent1">
                <a:shade val="50000"/>
              </a:schemeClr>
            </a:solidFill>
            <a:prstDash val="dash"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5432425" y="4725035"/>
            <a:ext cx="1311910" cy="770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5569316" y="1266806"/>
            <a:ext cx="5110113" cy="3784600"/>
          </a:xfrm>
        </p:spPr>
        <p:txBody>
          <a:bodyPr/>
          <a:lstStyle/>
          <a:p>
            <a:pPr>
              <a:buClrTx/>
              <a:buFont typeface="Wingdings" panose="05000000000000000000" charset="0"/>
            </a:pPr>
            <a:r>
              <a:rPr sz="2400" dirty="0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一、</a:t>
            </a:r>
            <a:r>
              <a:rPr lang="en-US" altLang="zh-CN" sz="2400" dirty="0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Mviz</a:t>
            </a:r>
            <a:r>
              <a:rPr sz="2400" dirty="0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概述</a:t>
            </a:r>
            <a:endParaRPr lang="zh-CN" altLang="en-US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>
              <a:buClrTx/>
              <a:buFont typeface="Wingdings" panose="05000000000000000000" charset="0"/>
            </a:pPr>
            <a:r>
              <a:rPr lang="zh-CN" altLang="en-US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二、软件设计</a:t>
            </a:r>
            <a:endParaRPr lang="zh-CN" altLang="en-US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>
              <a:buClrTx/>
              <a:buFont typeface="Wingdings" panose="05000000000000000000" charset="0"/>
            </a:pPr>
            <a:r>
              <a:rPr lang="zh-CN" altLang="en-US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三、</a:t>
            </a:r>
            <a:r>
              <a:rPr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开发流程</a:t>
            </a:r>
            <a:endParaRPr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>
              <a:buClrTx/>
              <a:buFont typeface="Wingdings" panose="05000000000000000000" charset="0"/>
            </a:pPr>
            <a:r>
              <a:rPr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四、</a:t>
            </a:r>
            <a:r>
              <a:rPr lang="en-US" altLang="zh-CN" sz="24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sz="24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使用</a:t>
            </a:r>
            <a:endParaRPr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>
              <a:buClrTx/>
              <a:buFont typeface="Wingdings" panose="05000000000000000000" charset="0"/>
            </a:pPr>
            <a:r>
              <a:rPr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五、</a:t>
            </a:r>
            <a:r>
              <a:rPr sz="24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未来工作计划</a:t>
            </a:r>
            <a:endParaRPr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4.2 </a:t>
            </a:r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mviz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的使用问题汇总</a:t>
            </a:r>
            <a:endParaRPr lang="en-US" altLang="zh-CN"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76135" y="405130"/>
            <a:ext cx="41763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2.</a:t>
            </a:r>
            <a:r>
              <a:rPr 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回灌问题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bin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为空，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失败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配置项里面不要回灌空额数据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2420" y="1485265"/>
            <a:ext cx="1403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1.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HiL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0055" y="4581525"/>
            <a:ext cx="6343650" cy="17621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2350" r="1438"/>
          <a:stretch>
            <a:fillRect/>
          </a:stretch>
        </p:blipFill>
        <p:spPr>
          <a:xfrm>
            <a:off x="2926715" y="693420"/>
            <a:ext cx="3743960" cy="3298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0695" y="1989455"/>
            <a:ext cx="1860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fasle:hil_pc</a:t>
            </a:r>
            <a:endParaRPr 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true:hil_t1q</a:t>
            </a:r>
            <a:endParaRPr 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064385" y="1629410"/>
            <a:ext cx="179959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23570" y="3069590"/>
            <a:ext cx="1860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选择哪组数据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选择数据类型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2096770" y="2205355"/>
            <a:ext cx="1119505" cy="996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1996440" y="3141345"/>
            <a:ext cx="1507490" cy="3479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rcRect t="2230"/>
          <a:stretch>
            <a:fillRect/>
          </a:stretch>
        </p:blipFill>
        <p:spPr>
          <a:xfrm>
            <a:off x="7680325" y="1343025"/>
            <a:ext cx="3672205" cy="31743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35915" y="4293235"/>
            <a:ext cx="4176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3</a:t>
            </a:r>
            <a:r>
              <a:rPr 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配置没问题，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 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启动失败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检查是否开了多个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665" y="5085715"/>
            <a:ext cx="51390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4</a:t>
            </a:r>
            <a:r>
              <a:rPr 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配置没问题，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 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卡住不动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ssh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root@192.168.98.233 -i debug.key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检查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Sim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config,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核对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topic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是否跟底软模块冲突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3855085" y="5877560"/>
            <a:ext cx="6344920" cy="163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圆角矩形 52"/>
          <p:cNvSpPr/>
          <p:nvPr/>
        </p:nvSpPr>
        <p:spPr>
          <a:xfrm>
            <a:off x="575310" y="838200"/>
            <a:ext cx="2127885" cy="47720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35915" y="103900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5.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 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未来的工作计划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430270" y="836930"/>
            <a:ext cx="6345555" cy="4727575"/>
            <a:chOff x="7057" y="1286"/>
            <a:chExt cx="9993" cy="7606"/>
          </a:xfrm>
        </p:grpSpPr>
        <p:grpSp>
          <p:nvGrpSpPr>
            <p:cNvPr id="34" name="组合 33"/>
            <p:cNvGrpSpPr/>
            <p:nvPr/>
          </p:nvGrpSpPr>
          <p:grpSpPr>
            <a:xfrm>
              <a:off x="7057" y="5568"/>
              <a:ext cx="9799" cy="2321"/>
              <a:chOff x="2797" y="5681"/>
              <a:chExt cx="9799" cy="2321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2797" y="5681"/>
                <a:ext cx="9799" cy="215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3250" y="5875"/>
                <a:ext cx="9298" cy="2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上线泊车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KPI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功能：一键生成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泊车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KPI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报表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丰富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debug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功能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: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增加泊车异常前后数据录制功能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交互界面：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支持人机交互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mviz_reply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快进、慢放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,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精确还原泊车现场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7105" y="1286"/>
              <a:ext cx="9703" cy="1990"/>
              <a:chOff x="5060" y="1734"/>
              <a:chExt cx="4875" cy="1990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5060" y="1734"/>
                <a:ext cx="4875" cy="199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5291" y="1940"/>
                <a:ext cx="3959" cy="1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mviz2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版本发布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mviz2 CI/CD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mviz_apa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日常维护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7104" y="3436"/>
              <a:ext cx="9753" cy="1985"/>
              <a:chOff x="2604" y="5795"/>
              <a:chExt cx="8380" cy="1985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2604" y="5795"/>
                <a:ext cx="8380" cy="198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2993" y="5909"/>
                <a:ext cx="7919" cy="1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mviz_display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增加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dds/libflow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接口</a:t>
                </a:r>
                <a:endParaRPr 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mviz_replay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增加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dds/libflow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接口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;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同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pb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解耦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现有功能适配和优化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7073" y="7888"/>
              <a:ext cx="9977" cy="1004"/>
              <a:chOff x="7218" y="7968"/>
              <a:chExt cx="9977" cy="1004"/>
            </a:xfrm>
          </p:grpSpPr>
          <p:sp>
            <p:nvSpPr>
              <p:cNvPr id="18" name="内容占位符 4"/>
              <p:cNvSpPr>
                <a:spLocks noGrp="1"/>
              </p:cNvSpPr>
              <p:nvPr/>
            </p:nvSpPr>
            <p:spPr>
              <a:xfrm>
                <a:off x="7762" y="8236"/>
                <a:ext cx="9433" cy="60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228600" lvl="0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6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1pPr>
                <a:lvl2pPr marL="685800" lvl="1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2pPr>
                <a:lvl3pPr marL="1143000" lvl="2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3pPr>
                <a:lvl4pPr marL="1600200" lvl="3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4pPr>
                <a:lvl5pPr marL="2057400" lvl="4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5pPr>
                <a:lvl6pPr marL="2514600" lvl="5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lvl="6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lvl="7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lvl="8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sz="2000" dirty="0">
                  <a:solidFill>
                    <a:srgbClr val="3D3A39"/>
                  </a:solidFill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sz="2000"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 </a:t>
                </a:r>
                <a:r>
                  <a:rPr lang="en-US" altLang="zh-CN" sz="2000"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    </a:t>
                </a:r>
                <a:endParaRPr dirty="0">
                  <a:solidFill>
                    <a:srgbClr val="3D3A39"/>
                  </a:solidFill>
                  <a:latin typeface="黑体" charset="0"/>
                  <a:ea typeface="黑体" charset="0"/>
                  <a:cs typeface="黑体" charset="0"/>
                </a:endParaRPr>
              </a:p>
            </p:txBody>
          </p:sp>
          <p:sp>
            <p:nvSpPr>
              <p:cNvPr id="37" name="圆角矩形 36"/>
              <p:cNvSpPr/>
              <p:nvPr/>
            </p:nvSpPr>
            <p:spPr>
              <a:xfrm>
                <a:off x="7218" y="7968"/>
                <a:ext cx="9752" cy="100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7536" y="8174"/>
                <a:ext cx="6138" cy="59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mviz</a:t>
                </a:r>
                <a:r>
                  <a:rPr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上云：云平台实时存储、显示</a:t>
                </a:r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7059" y="5584"/>
              <a:ext cx="9799" cy="2321"/>
              <a:chOff x="2797" y="5681"/>
              <a:chExt cx="9799" cy="2321"/>
            </a:xfrm>
          </p:grpSpPr>
          <p:sp>
            <p:nvSpPr>
              <p:cNvPr id="40" name="圆角矩形 39"/>
              <p:cNvSpPr/>
              <p:nvPr/>
            </p:nvSpPr>
            <p:spPr>
              <a:xfrm>
                <a:off x="2797" y="5681"/>
                <a:ext cx="9799" cy="215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3250" y="5875"/>
                <a:ext cx="9298" cy="2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上线泊车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KPI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功能：一键生成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泊车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KPI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报表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丰富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debug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功能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: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增加泊车异常前后数据录制功能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交互界面：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支持人机交互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mviz_reply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快进、慢放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,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精确还原泊车现场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7106" y="3452"/>
              <a:ext cx="9753" cy="1985"/>
              <a:chOff x="2604" y="5795"/>
              <a:chExt cx="8380" cy="1985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2604" y="5795"/>
                <a:ext cx="8380" cy="198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2993" y="5909"/>
                <a:ext cx="7919" cy="1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mviz_display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增加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dds/libflow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接口</a:t>
                </a:r>
                <a:endParaRPr 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mviz_replay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增加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dds/libflow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接口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;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同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pb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解耦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现有功能适配和优化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7073" y="7887"/>
              <a:ext cx="9737" cy="1004"/>
              <a:chOff x="7218" y="7968"/>
              <a:chExt cx="9977" cy="1004"/>
            </a:xfrm>
          </p:grpSpPr>
          <p:sp>
            <p:nvSpPr>
              <p:cNvPr id="46" name="内容占位符 4"/>
              <p:cNvSpPr>
                <a:spLocks noGrp="1"/>
              </p:cNvSpPr>
              <p:nvPr/>
            </p:nvSpPr>
            <p:spPr>
              <a:xfrm>
                <a:off x="7762" y="8236"/>
                <a:ext cx="9433" cy="60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228600" lvl="0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6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1pPr>
                <a:lvl2pPr marL="685800" lvl="1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2pPr>
                <a:lvl3pPr marL="1143000" lvl="2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3pPr>
                <a:lvl4pPr marL="1600200" lvl="3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4pPr>
                <a:lvl5pPr marL="2057400" lvl="4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5pPr>
                <a:lvl6pPr marL="2514600" lvl="5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lvl="6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lvl="7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lvl="8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sz="2000" dirty="0">
                  <a:solidFill>
                    <a:srgbClr val="3D3A39"/>
                  </a:solidFill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sz="2000"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 </a:t>
                </a:r>
                <a:r>
                  <a:rPr lang="en-US" altLang="zh-CN" sz="2000"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    </a:t>
                </a:r>
                <a:endParaRPr dirty="0">
                  <a:solidFill>
                    <a:srgbClr val="3D3A39"/>
                  </a:solidFill>
                  <a:latin typeface="黑体" charset="0"/>
                  <a:ea typeface="黑体" charset="0"/>
                  <a:cs typeface="黑体" charset="0"/>
                </a:endParaRPr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7218" y="7968"/>
                <a:ext cx="9752" cy="100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7656" y="8174"/>
                <a:ext cx="7398" cy="64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mviz</a:t>
                </a:r>
                <a:r>
                  <a:rPr sz="2000"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上云：云平台实时存储、显示</a:t>
                </a:r>
                <a:endParaRPr lang="zh-CN" altLang="en-US" sz="2000"/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10379710" y="837565"/>
            <a:ext cx="821690" cy="4725670"/>
            <a:chOff x="15876" y="1432"/>
            <a:chExt cx="1294" cy="7522"/>
          </a:xfrm>
        </p:grpSpPr>
        <p:sp>
          <p:nvSpPr>
            <p:cNvPr id="29" name="圆角矩形 28"/>
            <p:cNvSpPr/>
            <p:nvPr/>
          </p:nvSpPr>
          <p:spPr>
            <a:xfrm>
              <a:off x="15876" y="1432"/>
              <a:ext cx="1294" cy="752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CN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060" y="3009"/>
              <a:ext cx="953" cy="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/>
                <a:t>日</a:t>
              </a:r>
              <a:endParaRPr lang="zh-CN" altLang="en-US" sz="2000"/>
            </a:p>
            <a:p>
              <a:pPr algn="ctr"/>
              <a:r>
                <a:rPr lang="zh-CN" altLang="en-US" sz="2000"/>
                <a:t>常</a:t>
              </a:r>
              <a:endParaRPr lang="zh-CN" altLang="en-US" sz="2000"/>
            </a:p>
            <a:p>
              <a:pPr algn="ctr"/>
              <a:r>
                <a:rPr lang="zh-CN" altLang="en-US" sz="2000"/>
                <a:t>项</a:t>
              </a:r>
              <a:endParaRPr lang="zh-CN" altLang="en-US" sz="2000"/>
            </a:p>
            <a:p>
              <a:pPr algn="ctr"/>
              <a:r>
                <a:rPr lang="zh-CN" altLang="en-US" sz="2000"/>
                <a:t>目</a:t>
              </a:r>
              <a:endParaRPr lang="zh-CN" altLang="en-US" sz="2000"/>
            </a:p>
            <a:p>
              <a:pPr algn="ctr"/>
              <a:r>
                <a:rPr lang="zh-CN" altLang="en-US" sz="2000"/>
                <a:t>需</a:t>
              </a:r>
              <a:endParaRPr lang="zh-CN" altLang="en-US" sz="2000"/>
            </a:p>
            <a:p>
              <a:pPr algn="ctr"/>
              <a:r>
                <a:rPr lang="zh-CN" altLang="en-US" sz="2000"/>
                <a:t>求</a:t>
              </a:r>
              <a:endParaRPr lang="zh-CN" altLang="en-US" sz="2000"/>
            </a:p>
            <a:p>
              <a:pPr algn="ctr"/>
              <a:r>
                <a:rPr lang="zh-CN" altLang="en-US" sz="2000"/>
                <a:t>迭</a:t>
              </a:r>
              <a:endParaRPr lang="zh-CN" altLang="en-US" sz="2000"/>
            </a:p>
            <a:p>
              <a:pPr algn="ctr"/>
              <a:r>
                <a:rPr lang="zh-CN" altLang="en-US" sz="2000"/>
                <a:t>代</a:t>
              </a:r>
              <a:endParaRPr lang="zh-CN" altLang="en-US" sz="2000"/>
            </a:p>
            <a:p>
              <a:pPr algn="ctr"/>
              <a:endParaRPr lang="zh-CN" altLang="en-US" sz="2000"/>
            </a:p>
          </p:txBody>
        </p:sp>
      </p:grpSp>
      <p:sp>
        <p:nvSpPr>
          <p:cNvPr id="51" name="圆角矩形 50"/>
          <p:cNvSpPr/>
          <p:nvPr/>
        </p:nvSpPr>
        <p:spPr>
          <a:xfrm>
            <a:off x="909955" y="3962400"/>
            <a:ext cx="1268095" cy="5765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/>
              <a:t>Stage2</a:t>
            </a:r>
            <a:endParaRPr lang="en-US" altLang="zh-CN" sz="2400"/>
          </a:p>
        </p:txBody>
      </p:sp>
      <p:sp>
        <p:nvSpPr>
          <p:cNvPr id="52" name="圆角矩形 51"/>
          <p:cNvSpPr/>
          <p:nvPr/>
        </p:nvSpPr>
        <p:spPr>
          <a:xfrm>
            <a:off x="909955" y="4939665"/>
            <a:ext cx="1268095" cy="5765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/>
              <a:t>Stage2</a:t>
            </a:r>
            <a:endParaRPr lang="en-US" altLang="zh-CN" sz="2400"/>
          </a:p>
        </p:txBody>
      </p:sp>
      <p:sp>
        <p:nvSpPr>
          <p:cNvPr id="54" name="圆角矩形 53"/>
          <p:cNvSpPr/>
          <p:nvPr/>
        </p:nvSpPr>
        <p:spPr>
          <a:xfrm>
            <a:off x="981710" y="1259840"/>
            <a:ext cx="1268095" cy="5765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/>
              <a:t>Stage1</a:t>
            </a:r>
            <a:endParaRPr lang="en-US" altLang="zh-CN" sz="2400"/>
          </a:p>
        </p:txBody>
      </p:sp>
      <p:sp>
        <p:nvSpPr>
          <p:cNvPr id="55" name="圆角矩形 54"/>
          <p:cNvSpPr/>
          <p:nvPr/>
        </p:nvSpPr>
        <p:spPr>
          <a:xfrm>
            <a:off x="962660" y="2527300"/>
            <a:ext cx="1268095" cy="5765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/>
              <a:t>Stage2</a:t>
            </a:r>
            <a:endParaRPr lang="en-US" altLang="zh-CN" sz="2400"/>
          </a:p>
        </p:txBody>
      </p:sp>
      <p:sp>
        <p:nvSpPr>
          <p:cNvPr id="68" name="右箭头 67"/>
          <p:cNvSpPr/>
          <p:nvPr/>
        </p:nvSpPr>
        <p:spPr>
          <a:xfrm>
            <a:off x="2802255" y="4077335"/>
            <a:ext cx="588010" cy="239395"/>
          </a:xfrm>
          <a:prstGeom prst="righ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69" name="右箭头 68"/>
          <p:cNvSpPr/>
          <p:nvPr/>
        </p:nvSpPr>
        <p:spPr>
          <a:xfrm>
            <a:off x="2814320" y="5142865"/>
            <a:ext cx="558800" cy="239395"/>
          </a:xfrm>
          <a:prstGeom prst="righ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70" name="右箭头 69"/>
          <p:cNvSpPr/>
          <p:nvPr/>
        </p:nvSpPr>
        <p:spPr>
          <a:xfrm>
            <a:off x="2805430" y="2680335"/>
            <a:ext cx="635635" cy="239395"/>
          </a:xfrm>
          <a:prstGeom prst="righ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72" name="右箭头 71"/>
          <p:cNvSpPr/>
          <p:nvPr/>
        </p:nvSpPr>
        <p:spPr>
          <a:xfrm>
            <a:off x="2807335" y="1433830"/>
            <a:ext cx="659765" cy="239395"/>
          </a:xfrm>
          <a:prstGeom prst="righ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73" name="左箭头 72"/>
          <p:cNvSpPr/>
          <p:nvPr/>
        </p:nvSpPr>
        <p:spPr>
          <a:xfrm>
            <a:off x="9690735" y="1341120"/>
            <a:ext cx="621030" cy="224790"/>
          </a:xfrm>
          <a:prstGeom prst="lef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74" name="左箭头 73"/>
          <p:cNvSpPr/>
          <p:nvPr/>
        </p:nvSpPr>
        <p:spPr>
          <a:xfrm>
            <a:off x="9679940" y="2637155"/>
            <a:ext cx="621030" cy="224790"/>
          </a:xfrm>
          <a:prstGeom prst="lef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75" name="左箭头 74"/>
          <p:cNvSpPr/>
          <p:nvPr/>
        </p:nvSpPr>
        <p:spPr>
          <a:xfrm>
            <a:off x="9695815" y="4004945"/>
            <a:ext cx="621030" cy="224790"/>
          </a:xfrm>
          <a:prstGeom prst="lef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76" name="左箭头 75"/>
          <p:cNvSpPr/>
          <p:nvPr/>
        </p:nvSpPr>
        <p:spPr>
          <a:xfrm>
            <a:off x="9695815" y="5139055"/>
            <a:ext cx="621030" cy="224790"/>
          </a:xfrm>
          <a:prstGeom prst="lef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4.2 </a:t>
            </a:r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mviz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需求导入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76135" y="405130"/>
            <a:ext cx="41763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2.</a:t>
            </a:r>
            <a:r>
              <a:rPr 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回灌问题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bin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为空，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失败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配置项里面不要回灌空额数据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2420" y="1485265"/>
            <a:ext cx="1403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1.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HiL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0055" y="4581525"/>
            <a:ext cx="6343650" cy="17621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2350" r="1438"/>
          <a:stretch>
            <a:fillRect/>
          </a:stretch>
        </p:blipFill>
        <p:spPr>
          <a:xfrm>
            <a:off x="2926715" y="693420"/>
            <a:ext cx="3743960" cy="3298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0695" y="1989455"/>
            <a:ext cx="1860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fasle:hil_pc</a:t>
            </a:r>
            <a:endParaRPr 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true:hil_t1q</a:t>
            </a:r>
            <a:endParaRPr 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064385" y="1629410"/>
            <a:ext cx="179959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23570" y="3069590"/>
            <a:ext cx="1860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选择哪组数据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选择数据类型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2096770" y="2205355"/>
            <a:ext cx="1119505" cy="996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1996440" y="3141345"/>
            <a:ext cx="1507490" cy="3479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rcRect t="2230"/>
          <a:stretch>
            <a:fillRect/>
          </a:stretch>
        </p:blipFill>
        <p:spPr>
          <a:xfrm>
            <a:off x="7680325" y="1343025"/>
            <a:ext cx="3672205" cy="31743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35915" y="4293235"/>
            <a:ext cx="4176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3</a:t>
            </a:r>
            <a:r>
              <a:rPr 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配置没问题，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 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启动失败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检查是否开了多个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665" y="5085715"/>
            <a:ext cx="51390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4</a:t>
            </a:r>
            <a:r>
              <a:rPr 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配置没问题，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 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卡住不动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ssh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root@192.168.98.233 -i debug.key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检查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Sim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config,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核对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topic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是否跟底软模块冲突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3855085" y="5877560"/>
            <a:ext cx="6344920" cy="163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4.2 </a:t>
            </a:r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mviz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使用手册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76135" y="405130"/>
            <a:ext cx="41763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2.</a:t>
            </a:r>
            <a:r>
              <a:rPr 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回灌问题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bin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为空，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失败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配置项里面不要回灌空额数据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2420" y="1485265"/>
            <a:ext cx="1403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1.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HiL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0055" y="4581525"/>
            <a:ext cx="6343650" cy="17621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2350" r="1438"/>
          <a:stretch>
            <a:fillRect/>
          </a:stretch>
        </p:blipFill>
        <p:spPr>
          <a:xfrm>
            <a:off x="2926715" y="693420"/>
            <a:ext cx="3743960" cy="3298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0695" y="1989455"/>
            <a:ext cx="1860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fasle:hil_pc</a:t>
            </a:r>
            <a:endParaRPr 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true:hil_t1q</a:t>
            </a:r>
            <a:endParaRPr 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064385" y="1629410"/>
            <a:ext cx="179959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23570" y="3069590"/>
            <a:ext cx="1860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选择哪组数据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选择数据类型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2096770" y="2205355"/>
            <a:ext cx="1119505" cy="996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1996440" y="3141345"/>
            <a:ext cx="1507490" cy="3479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rcRect t="2230"/>
          <a:stretch>
            <a:fillRect/>
          </a:stretch>
        </p:blipFill>
        <p:spPr>
          <a:xfrm>
            <a:off x="7680325" y="1343025"/>
            <a:ext cx="3672205" cy="31743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35915" y="4293235"/>
            <a:ext cx="4176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3</a:t>
            </a:r>
            <a:r>
              <a:rPr 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配置没问题，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 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启动失败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检查是否开了多个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665" y="5085715"/>
            <a:ext cx="51390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4</a:t>
            </a:r>
            <a:r>
              <a:rPr 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配置没问题，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 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卡住不动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ssh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root@192.168.98.233 -i debug.key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检查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Sim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config,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核对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topic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是否跟底软模块冲突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3855085" y="5877560"/>
            <a:ext cx="6344920" cy="163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4.2 </a:t>
            </a:r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mviz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需求导入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76135" y="405130"/>
            <a:ext cx="41763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2.</a:t>
            </a:r>
            <a:r>
              <a:rPr 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回灌问题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bin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为空，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失败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配置项里面不要回灌空额数据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2420" y="1485265"/>
            <a:ext cx="1403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1.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HiL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0055" y="4581525"/>
            <a:ext cx="6343650" cy="17621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2350" r="1438"/>
          <a:stretch>
            <a:fillRect/>
          </a:stretch>
        </p:blipFill>
        <p:spPr>
          <a:xfrm>
            <a:off x="2926715" y="693420"/>
            <a:ext cx="3743960" cy="3298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0695" y="1989455"/>
            <a:ext cx="1860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fasle:hil_pc</a:t>
            </a:r>
            <a:endParaRPr 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true:hil_t1q</a:t>
            </a:r>
            <a:endParaRPr 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064385" y="1629410"/>
            <a:ext cx="179959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23570" y="3069590"/>
            <a:ext cx="1860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选择哪组数据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选择数据类型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2096770" y="2205355"/>
            <a:ext cx="1119505" cy="996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1996440" y="3141345"/>
            <a:ext cx="1507490" cy="3479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rcRect t="2230"/>
          <a:stretch>
            <a:fillRect/>
          </a:stretch>
        </p:blipFill>
        <p:spPr>
          <a:xfrm>
            <a:off x="7680325" y="1343025"/>
            <a:ext cx="3672205" cy="31743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35915" y="4293235"/>
            <a:ext cx="4176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3</a:t>
            </a:r>
            <a:r>
              <a:rPr 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配置没问题，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 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启动失败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检查是否开了多个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665" y="5085715"/>
            <a:ext cx="51390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4</a:t>
            </a:r>
            <a:r>
              <a:rPr 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配置没问题，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 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卡住不动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ssh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root@192.168.98.233 -i debug.key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检查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Sim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config,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核对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topic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是否跟底软模块冲突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3855085" y="5877560"/>
            <a:ext cx="6344920" cy="163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4.2 </a:t>
            </a:r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mviz QA</a:t>
            </a:r>
            <a:endParaRPr lang="en-US" altLang="zh-CN"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76135" y="405130"/>
            <a:ext cx="41763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2.</a:t>
            </a:r>
            <a:r>
              <a:rPr 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回灌问题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bin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为空，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失败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配置项里面不要回灌空额数据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2420" y="1485265"/>
            <a:ext cx="1403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1.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HiL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0055" y="4581525"/>
            <a:ext cx="6343650" cy="17621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2350" r="1438"/>
          <a:stretch>
            <a:fillRect/>
          </a:stretch>
        </p:blipFill>
        <p:spPr>
          <a:xfrm>
            <a:off x="2926715" y="693420"/>
            <a:ext cx="3743960" cy="3298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0695" y="1989455"/>
            <a:ext cx="1860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fasle:hil_pc</a:t>
            </a:r>
            <a:endParaRPr 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true:hil_t1q</a:t>
            </a:r>
            <a:endParaRPr 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064385" y="1629410"/>
            <a:ext cx="179959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23570" y="3069590"/>
            <a:ext cx="1860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选择哪组数据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选择数据类型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2096770" y="2205355"/>
            <a:ext cx="1119505" cy="996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1996440" y="3141345"/>
            <a:ext cx="1507490" cy="3479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rcRect t="2230"/>
          <a:stretch>
            <a:fillRect/>
          </a:stretch>
        </p:blipFill>
        <p:spPr>
          <a:xfrm>
            <a:off x="7680325" y="1343025"/>
            <a:ext cx="3672205" cy="31743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35915" y="4293235"/>
            <a:ext cx="4176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3</a:t>
            </a:r>
            <a:r>
              <a:rPr 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配置没问题，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 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启动失败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检查是否开了多个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665" y="5085715"/>
            <a:ext cx="51390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4</a:t>
            </a:r>
            <a:r>
              <a:rPr 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配置没问题，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 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卡住不动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ssh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root@192.168.98.233 -i debug.key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检查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Sim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config,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核对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topic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是否跟底软模块冲突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3855085" y="5877560"/>
            <a:ext cx="6344920" cy="163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6625" y="1333500"/>
            <a:ext cx="523875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82570" y="2880360"/>
            <a:ext cx="356298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感谢观看</a:t>
            </a:r>
            <a:endParaRPr lang="zh-CN" altLang="en-US" sz="48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圆角矩形 52"/>
          <p:cNvSpPr/>
          <p:nvPr/>
        </p:nvSpPr>
        <p:spPr>
          <a:xfrm>
            <a:off x="847725" y="1987550"/>
            <a:ext cx="2127885" cy="43910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1.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概述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1490" y="1344295"/>
            <a:ext cx="111436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rtlCol="0" anchor="t">
            <a:noAutofit/>
          </a:bodyPr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None/>
            </a:pPr>
            <a:r>
              <a:rPr sz="18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Mviz即Minieye Visualizer，最开始是为了代替L2view，针对辅助驾驶中常用的数据，提供2D/3D可视化功能</a:t>
            </a:r>
            <a:endParaRPr sz="180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95960" y="653415"/>
            <a:ext cx="1500505" cy="688975"/>
            <a:chOff x="1322" y="1142"/>
            <a:chExt cx="2363" cy="1085"/>
          </a:xfrm>
        </p:grpSpPr>
        <p:sp>
          <p:nvSpPr>
            <p:cNvPr id="23" name="云形标注 22"/>
            <p:cNvSpPr/>
            <p:nvPr/>
          </p:nvSpPr>
          <p:spPr>
            <a:xfrm>
              <a:off x="1322" y="1142"/>
              <a:ext cx="2363" cy="1085"/>
            </a:xfrm>
            <a:prstGeom prst="cloudCallout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322" y="1342"/>
              <a:ext cx="22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mviz </a:t>
              </a:r>
              <a:r>
                <a:rPr lang="zh-CN" altLang="en-US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是啥？</a:t>
              </a:r>
              <a:endParaRPr lang="zh-CN" alt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3576955" y="1978025"/>
            <a:ext cx="2127885" cy="4396105"/>
            <a:chOff x="5292" y="3123"/>
            <a:chExt cx="3351" cy="6923"/>
          </a:xfrm>
        </p:grpSpPr>
        <p:sp>
          <p:nvSpPr>
            <p:cNvPr id="82" name="圆角矩形 81"/>
            <p:cNvSpPr/>
            <p:nvPr/>
          </p:nvSpPr>
          <p:spPr>
            <a:xfrm>
              <a:off x="5292" y="3123"/>
              <a:ext cx="3351" cy="69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CN"/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5631" y="3586"/>
              <a:ext cx="2695" cy="236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/>
                <a:t>core</a:t>
              </a:r>
              <a:endParaRPr lang="en-US" altLang="zh-CN"/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5697" y="8802"/>
              <a:ext cx="2583" cy="11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>
                  <a:sym typeface="+mn-ea"/>
                </a:rPr>
                <a:t>depenency</a:t>
              </a:r>
              <a:endParaRPr lang="en-US" altLang="zh-CN"/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5720" y="6993"/>
              <a:ext cx="2629" cy="11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>
                  <a:sym typeface="+mn-ea"/>
                </a:rPr>
                <a:t>extension</a:t>
              </a:r>
              <a:endParaRPr lang="en-US" altLang="zh-CN"/>
            </a:p>
          </p:txBody>
        </p:sp>
      </p:grpSp>
      <p:sp>
        <p:nvSpPr>
          <p:cNvPr id="81" name="圆角矩形 80"/>
          <p:cNvSpPr/>
          <p:nvPr/>
        </p:nvSpPr>
        <p:spPr>
          <a:xfrm>
            <a:off x="1056005" y="2277110"/>
            <a:ext cx="1711325" cy="38830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latin typeface="AR PL UKai CN" panose="02000503000000000000" charset="-122"/>
                <a:ea typeface="AR PL UKai CN" panose="02000503000000000000" charset="-122"/>
              </a:rPr>
              <a:t>mviz</a:t>
            </a:r>
            <a:endParaRPr lang="en-US" altLang="zh-CN" sz="2800">
              <a:latin typeface="AR PL UKai CN" panose="02000503000000000000" charset="-122"/>
              <a:ea typeface="AR PL UKai CN" panose="02000503000000000000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396990" y="1982470"/>
            <a:ext cx="4813300" cy="4396105"/>
            <a:chOff x="9509" y="3122"/>
            <a:chExt cx="7580" cy="6923"/>
          </a:xfrm>
        </p:grpSpPr>
        <p:grpSp>
          <p:nvGrpSpPr>
            <p:cNvPr id="103" name="组合 102"/>
            <p:cNvGrpSpPr/>
            <p:nvPr/>
          </p:nvGrpSpPr>
          <p:grpSpPr>
            <a:xfrm>
              <a:off x="9509" y="3122"/>
              <a:ext cx="7534" cy="3282"/>
              <a:chOff x="9283" y="3122"/>
              <a:chExt cx="7534" cy="3282"/>
            </a:xfrm>
          </p:grpSpPr>
          <p:sp>
            <p:nvSpPr>
              <p:cNvPr id="93" name="圆角矩形 92"/>
              <p:cNvSpPr/>
              <p:nvPr/>
            </p:nvSpPr>
            <p:spPr>
              <a:xfrm>
                <a:off x="9283" y="3130"/>
                <a:ext cx="7535" cy="327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83" name="圆角矩形 82"/>
              <p:cNvSpPr/>
              <p:nvPr/>
            </p:nvSpPr>
            <p:spPr>
              <a:xfrm>
                <a:off x="9283" y="3122"/>
                <a:ext cx="7535" cy="327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grpSp>
            <p:nvGrpSpPr>
              <p:cNvPr id="76" name="组合 75"/>
              <p:cNvGrpSpPr/>
              <p:nvPr/>
            </p:nvGrpSpPr>
            <p:grpSpPr>
              <a:xfrm>
                <a:off x="9600" y="3361"/>
                <a:ext cx="6579" cy="2835"/>
                <a:chOff x="9600" y="3700"/>
                <a:chExt cx="6579" cy="2835"/>
              </a:xfrm>
            </p:grpSpPr>
            <p:sp>
              <p:nvSpPr>
                <p:cNvPr id="65" name="圆角矩形 64"/>
                <p:cNvSpPr/>
                <p:nvPr/>
              </p:nvSpPr>
              <p:spPr>
                <a:xfrm>
                  <a:off x="9600" y="3700"/>
                  <a:ext cx="2837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mviz_record</a:t>
                  </a:r>
                  <a:endParaRPr lang="en-US" altLang="zh-CN"/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>
                  <a:off x="13059" y="3700"/>
                  <a:ext cx="2880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mviz_replay</a:t>
                  </a:r>
                  <a:endParaRPr lang="en-US" altLang="zh-CN"/>
                </a:p>
              </p:txBody>
            </p:sp>
            <p:sp>
              <p:nvSpPr>
                <p:cNvPr id="70" name="圆角矩形 69"/>
                <p:cNvSpPr/>
                <p:nvPr/>
              </p:nvSpPr>
              <p:spPr>
                <a:xfrm>
                  <a:off x="9601" y="5401"/>
                  <a:ext cx="6578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mviz_display</a:t>
                  </a:r>
                  <a:endParaRPr lang="en-US" altLang="zh-CN"/>
                </a:p>
              </p:txBody>
            </p:sp>
            <p:cxnSp>
              <p:nvCxnSpPr>
                <p:cNvPr id="74" name="直接箭头连接符 73"/>
                <p:cNvCxnSpPr/>
                <p:nvPr/>
              </p:nvCxnSpPr>
              <p:spPr>
                <a:xfrm>
                  <a:off x="10961" y="4833"/>
                  <a:ext cx="0" cy="567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箭头连接符 74"/>
                <p:cNvCxnSpPr/>
                <p:nvPr/>
              </p:nvCxnSpPr>
              <p:spPr>
                <a:xfrm>
                  <a:off x="14474" y="4833"/>
                  <a:ext cx="1" cy="567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组合 91"/>
            <p:cNvGrpSpPr/>
            <p:nvPr/>
          </p:nvGrpSpPr>
          <p:grpSpPr>
            <a:xfrm>
              <a:off x="9597" y="6808"/>
              <a:ext cx="7492" cy="1479"/>
              <a:chOff x="9371" y="6817"/>
              <a:chExt cx="7492" cy="1479"/>
            </a:xfrm>
          </p:grpSpPr>
          <p:sp>
            <p:nvSpPr>
              <p:cNvPr id="85" name="圆角矩形 84"/>
              <p:cNvSpPr/>
              <p:nvPr/>
            </p:nvSpPr>
            <p:spPr>
              <a:xfrm>
                <a:off x="9371" y="6817"/>
                <a:ext cx="7492" cy="147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78" name="圆角矩形 77"/>
              <p:cNvSpPr/>
              <p:nvPr/>
            </p:nvSpPr>
            <p:spPr>
              <a:xfrm>
                <a:off x="9685" y="6994"/>
                <a:ext cx="6670" cy="113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>
                    <a:sym typeface="+mn-ea"/>
                  </a:rPr>
                  <a:t>mviz_scripts</a:t>
                </a:r>
                <a:endParaRPr lang="en-US" altLang="zh-CN"/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9600" y="8589"/>
              <a:ext cx="7376" cy="1449"/>
              <a:chOff x="9016" y="8362"/>
              <a:chExt cx="7376" cy="1449"/>
            </a:xfrm>
          </p:grpSpPr>
          <p:sp>
            <p:nvSpPr>
              <p:cNvPr id="86" name="圆角矩形 85"/>
              <p:cNvSpPr/>
              <p:nvPr/>
            </p:nvSpPr>
            <p:spPr>
              <a:xfrm>
                <a:off x="9016" y="8362"/>
                <a:ext cx="7376" cy="144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grpSp>
            <p:nvGrpSpPr>
              <p:cNvPr id="90" name="组合 89"/>
              <p:cNvGrpSpPr/>
              <p:nvPr/>
            </p:nvGrpSpPr>
            <p:grpSpPr>
              <a:xfrm>
                <a:off x="9374" y="8562"/>
                <a:ext cx="6688" cy="1134"/>
                <a:chOff x="9374" y="8336"/>
                <a:chExt cx="6688" cy="1134"/>
              </a:xfrm>
            </p:grpSpPr>
            <p:sp>
              <p:nvSpPr>
                <p:cNvPr id="87" name="圆角矩形 86"/>
                <p:cNvSpPr/>
                <p:nvPr/>
              </p:nvSpPr>
              <p:spPr>
                <a:xfrm>
                  <a:off x="11528" y="8336"/>
                  <a:ext cx="2041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app_camera_encode</a:t>
                  </a:r>
                  <a:endParaRPr lang="en-US" altLang="zh-CN"/>
                </a:p>
              </p:txBody>
            </p:sp>
            <p:sp>
              <p:nvSpPr>
                <p:cNvPr id="88" name="圆角矩形 87"/>
                <p:cNvSpPr/>
                <p:nvPr/>
              </p:nvSpPr>
              <p:spPr>
                <a:xfrm>
                  <a:off x="14022" y="8336"/>
                  <a:ext cx="2041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avm_test</a:t>
                  </a:r>
                  <a:endParaRPr lang="en-US" altLang="zh-CN"/>
                </a:p>
              </p:txBody>
            </p:sp>
            <p:sp>
              <p:nvSpPr>
                <p:cNvPr id="89" name="圆角矩形 88"/>
                <p:cNvSpPr/>
                <p:nvPr/>
              </p:nvSpPr>
              <p:spPr>
                <a:xfrm>
                  <a:off x="9374" y="8336"/>
                  <a:ext cx="1806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ddsflow</a:t>
                  </a:r>
                  <a:endParaRPr lang="en-US" altLang="zh-CN"/>
                </a:p>
              </p:txBody>
            </p:sp>
          </p:grpSp>
        </p:grpSp>
        <p:grpSp>
          <p:nvGrpSpPr>
            <p:cNvPr id="94" name="组合 93"/>
            <p:cNvGrpSpPr/>
            <p:nvPr/>
          </p:nvGrpSpPr>
          <p:grpSpPr>
            <a:xfrm>
              <a:off x="9597" y="6816"/>
              <a:ext cx="7492" cy="1479"/>
              <a:chOff x="9371" y="6817"/>
              <a:chExt cx="7492" cy="1479"/>
            </a:xfrm>
          </p:grpSpPr>
          <p:sp>
            <p:nvSpPr>
              <p:cNvPr id="95" name="圆角矩形 94"/>
              <p:cNvSpPr/>
              <p:nvPr/>
            </p:nvSpPr>
            <p:spPr>
              <a:xfrm>
                <a:off x="9371" y="6817"/>
                <a:ext cx="7492" cy="147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96" name="圆角矩形 95"/>
              <p:cNvSpPr/>
              <p:nvPr/>
            </p:nvSpPr>
            <p:spPr>
              <a:xfrm>
                <a:off x="9685" y="6994"/>
                <a:ext cx="6670" cy="113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>
                    <a:sym typeface="+mn-ea"/>
                  </a:rPr>
                  <a:t>mviz_scripts</a:t>
                </a:r>
                <a:endParaRPr lang="en-US" altLang="zh-CN"/>
              </a:p>
            </p:txBody>
          </p:sp>
        </p:grpSp>
        <p:grpSp>
          <p:nvGrpSpPr>
            <p:cNvPr id="97" name="组合 96"/>
            <p:cNvGrpSpPr/>
            <p:nvPr/>
          </p:nvGrpSpPr>
          <p:grpSpPr>
            <a:xfrm>
              <a:off x="9600" y="8597"/>
              <a:ext cx="7454" cy="1449"/>
              <a:chOff x="9016" y="8362"/>
              <a:chExt cx="7454" cy="1449"/>
            </a:xfrm>
          </p:grpSpPr>
          <p:sp>
            <p:nvSpPr>
              <p:cNvPr id="98" name="圆角矩形 97"/>
              <p:cNvSpPr/>
              <p:nvPr/>
            </p:nvSpPr>
            <p:spPr>
              <a:xfrm>
                <a:off x="9016" y="8362"/>
                <a:ext cx="7454" cy="144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grpSp>
            <p:nvGrpSpPr>
              <p:cNvPr id="99" name="组合 98"/>
              <p:cNvGrpSpPr/>
              <p:nvPr/>
            </p:nvGrpSpPr>
            <p:grpSpPr>
              <a:xfrm>
                <a:off x="9374" y="8562"/>
                <a:ext cx="6688" cy="1134"/>
                <a:chOff x="9374" y="8336"/>
                <a:chExt cx="6688" cy="1134"/>
              </a:xfrm>
            </p:grpSpPr>
            <p:sp>
              <p:nvSpPr>
                <p:cNvPr id="100" name="圆角矩形 99"/>
                <p:cNvSpPr/>
                <p:nvPr/>
              </p:nvSpPr>
              <p:spPr>
                <a:xfrm>
                  <a:off x="11528" y="8336"/>
                  <a:ext cx="2041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app_camera_encode</a:t>
                  </a:r>
                  <a:endParaRPr lang="en-US" altLang="zh-CN"/>
                </a:p>
              </p:txBody>
            </p:sp>
            <p:sp>
              <p:nvSpPr>
                <p:cNvPr id="101" name="圆角矩形 100"/>
                <p:cNvSpPr/>
                <p:nvPr/>
              </p:nvSpPr>
              <p:spPr>
                <a:xfrm>
                  <a:off x="14022" y="8336"/>
                  <a:ext cx="2041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avm_test</a:t>
                  </a:r>
                  <a:endParaRPr lang="en-US" altLang="zh-CN"/>
                </a:p>
              </p:txBody>
            </p:sp>
            <p:sp>
              <p:nvSpPr>
                <p:cNvPr id="102" name="圆角矩形 101"/>
                <p:cNvSpPr/>
                <p:nvPr/>
              </p:nvSpPr>
              <p:spPr>
                <a:xfrm>
                  <a:off x="9374" y="8336"/>
                  <a:ext cx="1806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ddsflow</a:t>
                  </a:r>
                  <a:endParaRPr lang="en-US" altLang="zh-CN"/>
                </a:p>
              </p:txBody>
            </p:sp>
          </p:grpSp>
        </p:grpSp>
      </p:grpSp>
      <p:sp>
        <p:nvSpPr>
          <p:cNvPr id="106" name="右箭头 105"/>
          <p:cNvSpPr/>
          <p:nvPr/>
        </p:nvSpPr>
        <p:spPr>
          <a:xfrm>
            <a:off x="3032760" y="2936240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7" name="右箭头 106"/>
          <p:cNvSpPr/>
          <p:nvPr/>
        </p:nvSpPr>
        <p:spPr>
          <a:xfrm>
            <a:off x="3028315" y="5805170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8" name="右箭头 107"/>
          <p:cNvSpPr/>
          <p:nvPr/>
        </p:nvSpPr>
        <p:spPr>
          <a:xfrm>
            <a:off x="3028315" y="4687570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9" name="右箭头 108"/>
          <p:cNvSpPr/>
          <p:nvPr/>
        </p:nvSpPr>
        <p:spPr>
          <a:xfrm>
            <a:off x="5808345" y="2917190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10" name="右箭头 109"/>
          <p:cNvSpPr/>
          <p:nvPr/>
        </p:nvSpPr>
        <p:spPr>
          <a:xfrm>
            <a:off x="5816600" y="4653280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11" name="右箭头 110"/>
          <p:cNvSpPr/>
          <p:nvPr/>
        </p:nvSpPr>
        <p:spPr>
          <a:xfrm>
            <a:off x="5831840" y="5805170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1.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Mviz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概述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4175" y="3285490"/>
            <a:ext cx="20497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lang="zh-CN" altLang="en-US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的特点</a:t>
            </a:r>
            <a:endParaRPr lang="zh-CN" altLang="en-US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9425" y="1411605"/>
            <a:ext cx="10487660" cy="1523365"/>
            <a:chOff x="755" y="1545"/>
            <a:chExt cx="16516" cy="2399"/>
          </a:xfrm>
        </p:grpSpPr>
        <p:grpSp>
          <p:nvGrpSpPr>
            <p:cNvPr id="21" name="组合 20"/>
            <p:cNvGrpSpPr/>
            <p:nvPr/>
          </p:nvGrpSpPr>
          <p:grpSpPr>
            <a:xfrm>
              <a:off x="755" y="1885"/>
              <a:ext cx="16516" cy="2059"/>
              <a:chOff x="1248" y="6674"/>
              <a:chExt cx="16516" cy="2059"/>
            </a:xfrm>
          </p:grpSpPr>
          <p:cxnSp>
            <p:nvCxnSpPr>
              <p:cNvPr id="2" name="曲线连接符 1"/>
              <p:cNvCxnSpPr/>
              <p:nvPr/>
            </p:nvCxnSpPr>
            <p:spPr>
              <a:xfrm flipV="1">
                <a:off x="1248" y="7317"/>
                <a:ext cx="16516" cy="423"/>
              </a:xfrm>
              <a:prstGeom prst="curvedConnector3">
                <a:avLst>
                  <a:gd name="adj1" fmla="val 50006"/>
                </a:avLst>
              </a:prstGeom>
              <a:ln w="412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椭圆 2"/>
              <p:cNvSpPr/>
              <p:nvPr/>
            </p:nvSpPr>
            <p:spPr>
              <a:xfrm>
                <a:off x="2003" y="7512"/>
                <a:ext cx="453" cy="4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perspectiveAbove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3631" y="7528"/>
                <a:ext cx="453" cy="4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perspectiveAbove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5975" y="7399"/>
                <a:ext cx="453" cy="4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perspectiveAbove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8718" y="7328"/>
                <a:ext cx="453" cy="4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perspectiveAbove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11264" y="7132"/>
                <a:ext cx="453" cy="4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perspectiveAbove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3608" y="7132"/>
                <a:ext cx="453" cy="4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perspectiveAbove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588" y="8008"/>
                <a:ext cx="124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显示</a:t>
                </a:r>
                <a:r>
                  <a:rPr lang="zh-CN" altLang="en-US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功能</a:t>
                </a:r>
                <a:endParaRPr lang="zh-CN" alt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algn="ctr"/>
                <a:r>
                  <a:rPr lang="en-US" altLang="zh-CN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2022.8</a:t>
                </a:r>
                <a:endParaRPr lang="zh-CN" alt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179" y="6761"/>
                <a:ext cx="1567" cy="7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正式初版</a:t>
                </a:r>
                <a:endPara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  <a:sym typeface="+mn-ea"/>
                </a:endParaRPr>
              </a:p>
              <a:p>
                <a:pPr algn="ctr"/>
                <a:r>
                  <a:rPr lang="en-US" altLang="zh-CN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2023.2</a:t>
                </a:r>
                <a:endParaRPr lang="zh-CN" alt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4982" y="8008"/>
                <a:ext cx="244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算法结果数据的存储</a:t>
                </a:r>
                <a:endParaRPr lang="zh-CN" alt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algn="ctr"/>
                <a:r>
                  <a:rPr lang="en-US" altLang="zh-CN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2023.4</a:t>
                </a:r>
                <a:endPara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781" y="6674"/>
                <a:ext cx="232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规控显示</a:t>
                </a:r>
                <a:r>
                  <a:rPr lang="en-US" altLang="zh-CN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+</a:t>
                </a:r>
                <a:r>
                  <a:rPr lang="zh-CN" altLang="en-US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扩展功能</a:t>
                </a:r>
                <a:endPara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algn="ctr"/>
                <a:r>
                  <a:rPr lang="en-US" altLang="zh-CN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2023.5</a:t>
                </a:r>
                <a:endPara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5818" y="7574"/>
                <a:ext cx="148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mviz2 </a:t>
                </a:r>
                <a:r>
                  <a:rPr lang="zh-CN" altLang="en-US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初版</a:t>
                </a:r>
                <a:endPara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  <a:sym typeface="+mn-ea"/>
                </a:endParaRPr>
              </a:p>
              <a:p>
                <a:pPr algn="ctr"/>
                <a:r>
                  <a:rPr lang="en-US" altLang="zh-CN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2023.8</a:t>
                </a:r>
                <a:endPara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</p:grpSp>
        <p:sp>
          <p:nvSpPr>
            <p:cNvPr id="30" name="椭圆 29"/>
            <p:cNvSpPr/>
            <p:nvPr/>
          </p:nvSpPr>
          <p:spPr>
            <a:xfrm>
              <a:off x="15538" y="2311"/>
              <a:ext cx="453" cy="4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729" y="3090"/>
              <a:ext cx="220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uss+</a:t>
              </a:r>
              <a:r>
                <a:rPr lang="zh-CN" alt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车身状态显示</a:t>
              </a:r>
              <a:endParaRPr lang="en-US" altLang="zh-CN" sz="12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  <a:p>
              <a:pPr algn="ctr"/>
              <a:r>
                <a: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2023.6</a:t>
              </a:r>
              <a:endParaRPr lang="en-US" altLang="zh-CN" sz="12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718" y="1620"/>
              <a:ext cx="124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T1J </a:t>
              </a:r>
              <a:r>
                <a:rPr lang="zh-CN" alt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项目</a:t>
              </a:r>
              <a:endParaRPr lang="en-US" altLang="zh-CN" sz="12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  <a:p>
              <a:pPr algn="ctr"/>
              <a:r>
                <a: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2023.7</a:t>
              </a:r>
              <a:endParaRPr lang="en-US" altLang="zh-CN" sz="12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4510" y="1545"/>
              <a:ext cx="196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T1J </a:t>
              </a:r>
              <a:r>
                <a:rPr lang="zh-CN" alt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项目新需求</a:t>
              </a:r>
              <a:endParaRPr lang="en-US" altLang="zh-CN" sz="12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  <a:p>
              <a:pPr algn="ctr"/>
              <a:r>
                <a: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2023.8</a:t>
              </a:r>
              <a:endParaRPr lang="en-US" altLang="zh-CN" sz="12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80695" y="836930"/>
            <a:ext cx="2174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mviz</a:t>
            </a:r>
            <a:r>
              <a:rPr lang="zh-CN" altLang="en-US" sz="28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发展</a:t>
            </a:r>
            <a:endParaRPr lang="zh-CN" altLang="en-US" sz="2800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028700" y="3961765"/>
            <a:ext cx="8706485" cy="440055"/>
            <a:chOff x="4611" y="4834"/>
            <a:chExt cx="13711" cy="693"/>
          </a:xfrm>
        </p:grpSpPr>
        <p:sp>
          <p:nvSpPr>
            <p:cNvPr id="66" name="文本框 65"/>
            <p:cNvSpPr txBox="1"/>
            <p:nvPr/>
          </p:nvSpPr>
          <p:spPr>
            <a:xfrm>
              <a:off x="4951" y="4947"/>
              <a:ext cx="13371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 altLang="en-US">
                  <a:solidFill>
                    <a:schemeClr val="tx1"/>
                  </a:solidFill>
                </a:rPr>
                <a:t>只需要一台电脑，无需其他硬件即可实现采集、回灌、显示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4611" y="4834"/>
              <a:ext cx="3288" cy="58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传软件方案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031875" y="4559935"/>
            <a:ext cx="8706485" cy="440055"/>
            <a:chOff x="4611" y="4834"/>
            <a:chExt cx="13711" cy="693"/>
          </a:xfrm>
        </p:grpSpPr>
        <p:sp>
          <p:nvSpPr>
            <p:cNvPr id="69" name="文本框 68"/>
            <p:cNvSpPr txBox="1"/>
            <p:nvPr/>
          </p:nvSpPr>
          <p:spPr>
            <a:xfrm>
              <a:off x="4951" y="4947"/>
              <a:ext cx="13371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 altLang="en-US" sz="1800">
                  <a:sym typeface="+mn-ea"/>
                </a:rPr>
                <a:t>采集的数据无须清洗，可直接用于回灌</a:t>
              </a: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4611" y="4834"/>
              <a:ext cx="3288" cy="58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免清洗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025525" y="5158105"/>
            <a:ext cx="8705850" cy="439420"/>
            <a:chOff x="4611" y="4834"/>
            <a:chExt cx="13710" cy="692"/>
          </a:xfrm>
        </p:grpSpPr>
        <p:sp>
          <p:nvSpPr>
            <p:cNvPr id="72" name="文本框 71"/>
            <p:cNvSpPr txBox="1"/>
            <p:nvPr/>
          </p:nvSpPr>
          <p:spPr>
            <a:xfrm>
              <a:off x="4950" y="4946"/>
              <a:ext cx="13371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>
                  <a:solidFill>
                    <a:schemeClr val="tx1"/>
                  </a:solidFill>
                </a:rPr>
                <a:t>支持</a:t>
              </a:r>
              <a:r>
                <a:rPr lang="en-US" altLang="zh-CN">
                  <a:solidFill>
                    <a:schemeClr val="tx1"/>
                  </a:solidFill>
                </a:rPr>
                <a:t>Hil-Sim </a:t>
              </a:r>
              <a:r>
                <a:rPr lang="zh-CN" altLang="en-US">
                  <a:solidFill>
                    <a:schemeClr val="tx1"/>
                  </a:solidFill>
                </a:rPr>
                <a:t>回灌、</a:t>
              </a:r>
              <a:r>
                <a:rPr lang="en-US" altLang="zh-CN">
                  <a:solidFill>
                    <a:schemeClr val="tx1"/>
                  </a:solidFill>
                </a:rPr>
                <a:t>PC </a:t>
              </a:r>
              <a:r>
                <a:rPr lang="zh-CN" altLang="en-US">
                  <a:solidFill>
                    <a:schemeClr val="tx1"/>
                  </a:solidFill>
                </a:rPr>
                <a:t>端直接回灌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611" y="4834"/>
              <a:ext cx="3288" cy="58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多种回灌方式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009015" y="5715635"/>
            <a:ext cx="8706485" cy="440055"/>
            <a:chOff x="4611" y="4834"/>
            <a:chExt cx="13711" cy="693"/>
          </a:xfrm>
        </p:grpSpPr>
        <p:sp>
          <p:nvSpPr>
            <p:cNvPr id="75" name="文本框 74"/>
            <p:cNvSpPr txBox="1"/>
            <p:nvPr/>
          </p:nvSpPr>
          <p:spPr>
            <a:xfrm>
              <a:off x="4951" y="4947"/>
              <a:ext cx="13371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>
                  <a:solidFill>
                    <a:schemeClr val="tx1"/>
                  </a:solidFill>
                </a:rPr>
                <a:t>采集、显示、回灌相互解耦，互不影响</a:t>
              </a:r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4611" y="4834"/>
              <a:ext cx="3288" cy="58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模块解耦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1. </a:t>
            </a:r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mviz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概述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sp>
        <p:nvSpPr>
          <p:cNvPr id="7" name="爆炸形 2 6"/>
          <p:cNvSpPr/>
          <p:nvPr/>
        </p:nvSpPr>
        <p:spPr>
          <a:xfrm>
            <a:off x="191770" y="549275"/>
            <a:ext cx="2244725" cy="1022985"/>
          </a:xfrm>
          <a:prstGeom prst="irregularSeal2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mviz</a:t>
            </a:r>
            <a:r>
              <a:rPr lang="zh-CN" altLang="en-US"/>
              <a:t>长啥样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0195" y="1485265"/>
            <a:ext cx="8742680" cy="4850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49489" y="4413833"/>
            <a:ext cx="9775735" cy="645160"/>
          </a:xfrm>
          <a:noFill/>
          <a:ln w="9525">
            <a:noFill/>
          </a:ln>
        </p:spPr>
        <p:txBody>
          <a:bodyPr vert="horz" rtlCol="0" anchor="b" anchorCtr="0">
            <a:normAutofit/>
          </a:bodyPr>
          <a:lstStyle/>
          <a:p>
            <a:pPr lvl="0" algn="l" eaLnBrk="0" hangingPunct="0">
              <a:buClrTx/>
              <a:buSzTx/>
              <a:buFont typeface="Arial" panose="020B0604020202020204" pitchFamily="34" charset="0"/>
            </a:pPr>
            <a:r>
              <a:rPr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charset="0"/>
                <a:ea typeface="黑体" charset="0"/>
                <a:cs typeface="OPPOSans R" pitchFamily="18" charset="-122"/>
                <a:sym typeface="+mn-ea"/>
              </a:rPr>
              <a:t>软件设计</a:t>
            </a:r>
            <a:endParaRPr sz="2800" smtClean="0">
              <a:solidFill>
                <a:schemeClr val="tx1">
                  <a:lumMod val="50000"/>
                  <a:lumOff val="50000"/>
                </a:schemeClr>
              </a:solidFill>
              <a:latin typeface="黑体" charset="0"/>
              <a:ea typeface="黑体" charset="0"/>
              <a:cs typeface="OPPOSans R" pitchFamily="18" charset="-122"/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charset="0"/>
                <a:ea typeface="黑体" charset="0"/>
              </a:rPr>
              <a:t>第二章</a:t>
            </a:r>
            <a:endParaRPr lang="zh-CN" altLang="en-US" dirty="0" smtClean="0">
              <a:latin typeface="黑体" charset="0"/>
              <a:ea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圆角矩形 52"/>
          <p:cNvSpPr/>
          <p:nvPr/>
        </p:nvSpPr>
        <p:spPr>
          <a:xfrm>
            <a:off x="264160" y="1125220"/>
            <a:ext cx="2127885" cy="4391025"/>
          </a:xfrm>
          <a:prstGeom prst="roundRect">
            <a:avLst/>
          </a:prstGeom>
          <a:solidFill>
            <a:schemeClr val="bg2">
              <a:alpha val="23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2.1 mviz--apa 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数据链路设计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2450" y="2709545"/>
            <a:ext cx="16960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mviz_apa </a:t>
            </a:r>
            <a:endParaRPr lang="en-US" altLang="zh-CN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algn="l"/>
            <a:r>
              <a:rPr lang="zh-CN" altLang="en-US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数据链路</a:t>
            </a:r>
            <a:endParaRPr lang="zh-CN" altLang="en-US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7" name="图片 6" descr="mviz_apa_show 方案-流程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885" y="549275"/>
            <a:ext cx="7345680" cy="5862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2.2 mviz_record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t="1791" b="1646"/>
          <a:stretch>
            <a:fillRect/>
          </a:stretch>
        </p:blipFill>
        <p:spPr>
          <a:xfrm>
            <a:off x="193040" y="1196975"/>
            <a:ext cx="5220335" cy="4724400"/>
          </a:xfrm>
          <a:prstGeom prst="rect">
            <a:avLst/>
          </a:prstGeom>
        </p:spPr>
      </p:pic>
      <p:sp>
        <p:nvSpPr>
          <p:cNvPr id="6" name="内容占位符 4"/>
          <p:cNvSpPr>
            <a:spLocks noGrp="1"/>
          </p:cNvSpPr>
          <p:nvPr/>
        </p:nvSpPr>
        <p:spPr>
          <a:xfrm>
            <a:off x="5448300" y="621030"/>
            <a:ext cx="4740910" cy="58928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2. 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将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libflow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接收到的数据存成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L2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格式</a:t>
            </a:r>
            <a:endParaRPr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75" y="1397635"/>
            <a:ext cx="6664325" cy="4179570"/>
          </a:xfrm>
          <a:prstGeom prst="rect">
            <a:avLst/>
          </a:prstGeom>
        </p:spPr>
      </p:pic>
      <p:sp>
        <p:nvSpPr>
          <p:cNvPr id="7" name="内容占位符 4"/>
          <p:cNvSpPr>
            <a:spLocks noGrp="1"/>
          </p:cNvSpPr>
          <p:nvPr/>
        </p:nvSpPr>
        <p:spPr>
          <a:xfrm>
            <a:off x="335915" y="621030"/>
            <a:ext cx="4740910" cy="58928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1.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数据分类</a:t>
            </a:r>
            <a:endParaRPr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2.3 </a:t>
            </a:r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mviz_dispaly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pic>
        <p:nvPicPr>
          <p:cNvPr id="2" name="图片 1" descr="mviz_apa_show 方案-流程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1053465"/>
            <a:ext cx="10669270" cy="4945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EYE-PPT模板">
  <a:themeElements>
    <a:clrScheme name="MINIEYE标准色">
      <a:dk1>
        <a:srgbClr val="000000"/>
      </a:dk1>
      <a:lt1>
        <a:srgbClr val="FFFFFF"/>
      </a:lt1>
      <a:dk2>
        <a:srgbClr val="3D3A39"/>
      </a:dk2>
      <a:lt2>
        <a:srgbClr val="BFBFBF"/>
      </a:lt2>
      <a:accent1>
        <a:srgbClr val="DB5150"/>
      </a:accent1>
      <a:accent2>
        <a:srgbClr val="C00000"/>
      </a:accent2>
      <a:accent3>
        <a:srgbClr val="FFC000"/>
      </a:accent3>
      <a:accent4>
        <a:srgbClr val="FF9999"/>
      </a:accent4>
      <a:accent5>
        <a:srgbClr val="EBDAE2"/>
      </a:accent5>
      <a:accent6>
        <a:srgbClr val="C2DFFD"/>
      </a:accent6>
      <a:hlink>
        <a:srgbClr val="0563C1"/>
      </a:hlink>
      <a:folHlink>
        <a:srgbClr val="954F72"/>
      </a:folHlink>
    </a:clrScheme>
    <a:fontScheme name="MINIEYE标准字体">
      <a:majorFont>
        <a:latin typeface="OPPOSans B"/>
        <a:ea typeface="OPPOSans B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perspectiveAbove"/>
          <a:lightRig rig="threePt" dir="t"/>
        </a:scene3d>
      </a:spPr>
      <a:bodyPr anchor="ctr"/>
      <a:lstStyle>
        <a:defPPr algn="ctr" eaLnBrk="1" fontAlgn="auto" hangingPunct="1">
          <a:spcBef>
            <a:spcPts val="0"/>
          </a:spcBef>
          <a:spcAft>
            <a:spcPts val="0"/>
          </a:spcAft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MINIEYE-PPT模板</Template>
  <TotalTime>0</TotalTime>
  <Words>2947</Words>
  <Application>WPS 演示</Application>
  <PresentationFormat>宽屏</PresentationFormat>
  <Paragraphs>386</Paragraphs>
  <Slides>27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Arial</vt:lpstr>
      <vt:lpstr>宋体</vt:lpstr>
      <vt:lpstr>Wingdings</vt:lpstr>
      <vt:lpstr>Calibri</vt:lpstr>
      <vt:lpstr>微软雅黑 Light</vt:lpstr>
      <vt:lpstr>Droid Sans Fallback</vt:lpstr>
      <vt:lpstr>OPPOSans B</vt:lpstr>
      <vt:lpstr>OPPOSans R</vt:lpstr>
      <vt:lpstr>OPPOSans L</vt:lpstr>
      <vt:lpstr>OPPOSans H</vt:lpstr>
      <vt:lpstr>AR PL UKai CN</vt:lpstr>
      <vt:lpstr>黑体</vt:lpstr>
      <vt:lpstr>Wingdings</vt:lpstr>
      <vt:lpstr>微软雅黑</vt:lpstr>
      <vt:lpstr>Arial Unicode MS</vt:lpstr>
      <vt:lpstr>等线</vt:lpstr>
      <vt:lpstr>MINIEYE-PPT模板</vt:lpstr>
      <vt:lpstr>Mviz工具介绍--泊车</vt:lpstr>
      <vt:lpstr>PowerPoint 演示文稿</vt:lpstr>
      <vt:lpstr>1. Mviz概述</vt:lpstr>
      <vt:lpstr>1. Mviz概述</vt:lpstr>
      <vt:lpstr>1. mviz 概述</vt:lpstr>
      <vt:lpstr>软件设计</vt:lpstr>
      <vt:lpstr>2.1 mviz--apa 数据链路设计</vt:lpstr>
      <vt:lpstr>2.2 mviz_record</vt:lpstr>
      <vt:lpstr>2.3 mviz_dispaly</vt:lpstr>
      <vt:lpstr>2.4 mviz_display界面</vt:lpstr>
      <vt:lpstr>2.5 mviz_plugin</vt:lpstr>
      <vt:lpstr>2.6 mviz_replay</vt:lpstr>
      <vt:lpstr>2.7 mviz_replay</vt:lpstr>
      <vt:lpstr>2.8 mviz_extension</vt:lpstr>
      <vt:lpstr>2.9 扩展功能--性能数据</vt:lpstr>
      <vt:lpstr>3.1 mviz的开发流程</vt:lpstr>
      <vt:lpstr>3.2 mviz的开发流程</vt:lpstr>
      <vt:lpstr>3.3 mviz_apa 应用</vt:lpstr>
      <vt:lpstr>4.1 mviz 的使用问题总结</vt:lpstr>
      <vt:lpstr>4.2 mviz 的使用问题汇总</vt:lpstr>
      <vt:lpstr>5. mviz 未来的工作计划</vt:lpstr>
      <vt:lpstr>4.2 mviz 的使用问题汇总</vt:lpstr>
      <vt:lpstr>4.2 mviz 需求导入</vt:lpstr>
      <vt:lpstr>4.2 mviz 需求导入</vt:lpstr>
      <vt:lpstr>4.2 mviz 需求导入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MINIEYE PPT模板 使用简介</dc:title>
  <dc:creator>刘 文浩</dc:creator>
  <cp:lastModifiedBy>wingboy</cp:lastModifiedBy>
  <cp:revision>315</cp:revision>
  <dcterms:created xsi:type="dcterms:W3CDTF">2023-11-08T12:18:39Z</dcterms:created>
  <dcterms:modified xsi:type="dcterms:W3CDTF">2023-11-08T12:18:39Z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2052-11.1.0.11698</vt:lpwstr>
  </property>
</Properties>
</file>